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notesMasterIdLst>
    <p:notesMasterId r:id="rId19"/>
  </p:notesMasterIdLst>
  <p:handoutMasterIdLst>
    <p:handoutMasterId r:id="rId20"/>
  </p:handoutMasterIdLst>
  <p:sldIdLst>
    <p:sldId id="273" r:id="rId4"/>
    <p:sldId id="267" r:id="rId5"/>
    <p:sldId id="257" r:id="rId6"/>
    <p:sldId id="258" r:id="rId7"/>
    <p:sldId id="259" r:id="rId8"/>
    <p:sldId id="264" r:id="rId9"/>
    <p:sldId id="276" r:id="rId10"/>
    <p:sldId id="278" r:id="rId11"/>
    <p:sldId id="277" r:id="rId12"/>
    <p:sldId id="279" r:id="rId13"/>
    <p:sldId id="280" r:id="rId14"/>
    <p:sldId id="281" r:id="rId15"/>
    <p:sldId id="274" r:id="rId16"/>
    <p:sldId id="275" r:id="rId17"/>
    <p:sldId id="282" r:id="rId18"/>
  </p:sldIdLst>
  <p:sldSz cx="9144000" cy="6858000" type="screen4x3"/>
  <p:notesSz cx="6858000" cy="919956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63DE8"/>
    <a:srgbClr val="E00138"/>
    <a:srgbClr val="A80000"/>
    <a:srgbClr val="B500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45" autoAdjust="0"/>
    <p:restoredTop sz="94660"/>
  </p:normalViewPr>
  <p:slideViewPr>
    <p:cSldViewPr>
      <p:cViewPr>
        <p:scale>
          <a:sx n="70" d="100"/>
          <a:sy n="70" d="100"/>
        </p:scale>
        <p:origin x="-240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4" Type="http://schemas.openxmlformats.org/officeDocument/2006/relationships/image" Target="../media/image13.wmf"/><Relationship Id="rId5" Type="http://schemas.openxmlformats.org/officeDocument/2006/relationships/image" Target="../media/image14.wmf"/><Relationship Id="rId6" Type="http://schemas.openxmlformats.org/officeDocument/2006/relationships/image" Target="../media/image15.wmf"/><Relationship Id="rId7" Type="http://schemas.openxmlformats.org/officeDocument/2006/relationships/image" Target="../media/image16.wmf"/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5" Type="http://schemas.openxmlformats.org/officeDocument/2006/relationships/image" Target="../media/image22.wmf"/><Relationship Id="rId6" Type="http://schemas.openxmlformats.org/officeDocument/2006/relationships/image" Target="../media/image23.wmf"/><Relationship Id="rId7" Type="http://schemas.openxmlformats.org/officeDocument/2006/relationships/image" Target="../media/image24.wmf"/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4" Type="http://schemas.openxmlformats.org/officeDocument/2006/relationships/image" Target="../media/image28.wmf"/><Relationship Id="rId5" Type="http://schemas.openxmlformats.org/officeDocument/2006/relationships/image" Target="../media/image29.wmf"/><Relationship Id="rId6" Type="http://schemas.openxmlformats.org/officeDocument/2006/relationships/image" Target="../media/image23.wmf"/><Relationship Id="rId7" Type="http://schemas.openxmlformats.org/officeDocument/2006/relationships/image" Target="../media/image30.wmf"/><Relationship Id="rId1" Type="http://schemas.openxmlformats.org/officeDocument/2006/relationships/image" Target="../media/image25.wmf"/><Relationship Id="rId2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4" Type="http://schemas.openxmlformats.org/officeDocument/2006/relationships/image" Target="../media/image33.wmf"/><Relationship Id="rId5" Type="http://schemas.openxmlformats.org/officeDocument/2006/relationships/image" Target="../media/image34.wmf"/><Relationship Id="rId6" Type="http://schemas.openxmlformats.org/officeDocument/2006/relationships/image" Target="../media/image23.wmf"/><Relationship Id="rId7" Type="http://schemas.openxmlformats.org/officeDocument/2006/relationships/image" Target="../media/image35.wmf"/><Relationship Id="rId1" Type="http://schemas.openxmlformats.org/officeDocument/2006/relationships/image" Target="../media/image31.wmf"/><Relationship Id="rId2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902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59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8238" y="696913"/>
            <a:ext cx="4581525" cy="34369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775481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19435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7340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29837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24525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3545923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10349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38260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42624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2347103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8933387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6533643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27304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16855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43517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51969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2633261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68023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40969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37071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6019709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1647763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4246156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0536298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48020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71670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89087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24399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07183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2514504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9521461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9329182"/>
      </p:ext>
    </p:extLst>
  </p:cSld>
  <p:clrMapOvr>
    <a:masterClrMapping/>
  </p:clrMapOvr>
  <p:transition xmlns:p14="http://schemas.microsoft.com/office/powerpoint/2010/main"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theme" Target="../theme/theme3.xml"/><Relationship Id="rId1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xmlns:p14="http://schemas.microsoft.com/office/powerpoint/2010/main" spd="slow">
    <p:cover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iRespond Question Master</a:t>
            </a:r>
          </a:p>
        </p:txBody>
      </p:sp>
      <p:sp>
        <p:nvSpPr>
          <p:cNvPr id="2051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SzPct val="100000"/>
            </a:pPr>
            <a:r>
              <a:rPr lang="en-US" sz="3200"/>
              <a:t>A.) Response A</a:t>
            </a:r>
          </a:p>
        </p:txBody>
      </p:sp>
      <p:sp>
        <p:nvSpPr>
          <p:cNvPr id="2052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SzPct val="100000"/>
            </a:pPr>
            <a:r>
              <a:rPr lang="en-US" sz="3200"/>
              <a:t>B.) Response B</a:t>
            </a:r>
          </a:p>
        </p:txBody>
      </p:sp>
      <p:sp>
        <p:nvSpPr>
          <p:cNvPr id="2053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SzPct val="100000"/>
            </a:pPr>
            <a:r>
              <a:rPr lang="en-US" sz="3200"/>
              <a:t>C.) Response C</a:t>
            </a:r>
          </a:p>
        </p:txBody>
      </p:sp>
      <p:sp>
        <p:nvSpPr>
          <p:cNvPr id="2054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SzPct val="100000"/>
            </a:pPr>
            <a:r>
              <a:rPr lang="en-US" sz="3200"/>
              <a:t>D.) Response D</a:t>
            </a:r>
          </a:p>
        </p:txBody>
      </p:sp>
      <p:sp>
        <p:nvSpPr>
          <p:cNvPr id="2055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SzPct val="100000"/>
            </a:pPr>
            <a:r>
              <a:rPr lang="en-US" sz="3200"/>
              <a:t>E.) Response E</a:t>
            </a:r>
          </a:p>
        </p:txBody>
      </p:sp>
      <p:sp>
        <p:nvSpPr>
          <p:cNvPr id="2056" name="Percent"/>
          <p:cNvSpPr>
            <a:spLocks noChangeArrowheads="1"/>
          </p:cNvSpPr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2057" name="Timer"/>
          <p:cNvSpPr>
            <a:spLocks noChangeArrowheads="1"/>
          </p:cNvSpPr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transition xmlns:p14="http://schemas.microsoft.com/office/powerpoint/2010/main" spd="slow">
    <p:cover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iRespond Graph</a:t>
            </a:r>
          </a:p>
        </p:txBody>
      </p:sp>
      <p:grpSp>
        <p:nvGrpSpPr>
          <p:cNvPr id="3075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3104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6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099" name="PercentLabel0"/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3100" name="PercentLabel1"/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3101" name="PercentLabel2"/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3102" name="PercentLabel3"/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3103" name="PercentLabel4"/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7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3096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8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3091" name="XValueLabel0"/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3092" name="XValueLabel1"/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3093" name="XValueLabel2"/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3094" name="XValueLabel3"/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3095" name="XValueLabel4"/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79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85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6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7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8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9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90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3080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81" name="YValueLabel0"/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082" name="YValueLabel1"/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83" name="YValueLabel2"/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084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</p:sldLayoutIdLst>
  <p:transition xmlns:p14="http://schemas.microsoft.com/office/powerpoint/2010/main" spd="slow">
    <p:cover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1.bin"/><Relationship Id="rId12" Type="http://schemas.openxmlformats.org/officeDocument/2006/relationships/image" Target="../media/image29.wmf"/><Relationship Id="rId13" Type="http://schemas.openxmlformats.org/officeDocument/2006/relationships/oleObject" Target="../embeddings/oleObject22.bin"/><Relationship Id="rId14" Type="http://schemas.openxmlformats.org/officeDocument/2006/relationships/image" Target="../media/image23.wmf"/><Relationship Id="rId15" Type="http://schemas.openxmlformats.org/officeDocument/2006/relationships/oleObject" Target="../embeddings/oleObject23.bin"/><Relationship Id="rId16" Type="http://schemas.openxmlformats.org/officeDocument/2006/relationships/image" Target="../media/image30.wmf"/><Relationship Id="rId17" Type="http://schemas.openxmlformats.org/officeDocument/2006/relationships/image" Target="../media/image17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17.bin"/><Relationship Id="rId4" Type="http://schemas.openxmlformats.org/officeDocument/2006/relationships/image" Target="../media/image25.wmf"/><Relationship Id="rId5" Type="http://schemas.openxmlformats.org/officeDocument/2006/relationships/oleObject" Target="../embeddings/oleObject18.bin"/><Relationship Id="rId6" Type="http://schemas.openxmlformats.org/officeDocument/2006/relationships/image" Target="../media/image26.wmf"/><Relationship Id="rId7" Type="http://schemas.openxmlformats.org/officeDocument/2006/relationships/oleObject" Target="../embeddings/oleObject19.bin"/><Relationship Id="rId8" Type="http://schemas.openxmlformats.org/officeDocument/2006/relationships/image" Target="../media/image27.wmf"/><Relationship Id="rId9" Type="http://schemas.openxmlformats.org/officeDocument/2006/relationships/oleObject" Target="../embeddings/oleObject20.bin"/><Relationship Id="rId10" Type="http://schemas.openxmlformats.org/officeDocument/2006/relationships/image" Target="../media/image28.wmf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8.bin"/><Relationship Id="rId12" Type="http://schemas.openxmlformats.org/officeDocument/2006/relationships/image" Target="../media/image34.wmf"/><Relationship Id="rId13" Type="http://schemas.openxmlformats.org/officeDocument/2006/relationships/oleObject" Target="../embeddings/oleObject29.bin"/><Relationship Id="rId14" Type="http://schemas.openxmlformats.org/officeDocument/2006/relationships/image" Target="../media/image23.wmf"/><Relationship Id="rId15" Type="http://schemas.openxmlformats.org/officeDocument/2006/relationships/oleObject" Target="../embeddings/oleObject30.bin"/><Relationship Id="rId16" Type="http://schemas.openxmlformats.org/officeDocument/2006/relationships/image" Target="../media/image35.wmf"/><Relationship Id="rId17" Type="http://schemas.openxmlformats.org/officeDocument/2006/relationships/image" Target="../media/image17.pn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24.bin"/><Relationship Id="rId4" Type="http://schemas.openxmlformats.org/officeDocument/2006/relationships/image" Target="../media/image31.wmf"/><Relationship Id="rId5" Type="http://schemas.openxmlformats.org/officeDocument/2006/relationships/oleObject" Target="../embeddings/oleObject25.bin"/><Relationship Id="rId6" Type="http://schemas.openxmlformats.org/officeDocument/2006/relationships/image" Target="../media/image26.wmf"/><Relationship Id="rId7" Type="http://schemas.openxmlformats.org/officeDocument/2006/relationships/oleObject" Target="../embeddings/oleObject26.bin"/><Relationship Id="rId8" Type="http://schemas.openxmlformats.org/officeDocument/2006/relationships/image" Target="../media/image32.wmf"/><Relationship Id="rId9" Type="http://schemas.openxmlformats.org/officeDocument/2006/relationships/oleObject" Target="../embeddings/oleObject27.bin"/><Relationship Id="rId10" Type="http://schemas.openxmlformats.org/officeDocument/2006/relationships/image" Target="../media/image3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4" Type="http://schemas.openxmlformats.org/officeDocument/2006/relationships/image" Target="../media/image37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4" Type="http://schemas.openxmlformats.org/officeDocument/2006/relationships/image" Target="../media/image38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w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wmf"/><Relationship Id="rId12" Type="http://schemas.openxmlformats.org/officeDocument/2006/relationships/oleObject" Target="../embeddings/oleObject7.bin"/><Relationship Id="rId13" Type="http://schemas.openxmlformats.org/officeDocument/2006/relationships/image" Target="../media/image14.wmf"/><Relationship Id="rId14" Type="http://schemas.openxmlformats.org/officeDocument/2006/relationships/oleObject" Target="../embeddings/oleObject8.bin"/><Relationship Id="rId15" Type="http://schemas.openxmlformats.org/officeDocument/2006/relationships/image" Target="../media/image15.wmf"/><Relationship Id="rId16" Type="http://schemas.openxmlformats.org/officeDocument/2006/relationships/oleObject" Target="../embeddings/oleObject9.bin"/><Relationship Id="rId17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Relationship Id="rId3" Type="http://schemas.openxmlformats.org/officeDocument/2006/relationships/image" Target="../media/image17.png"/><Relationship Id="rId4" Type="http://schemas.openxmlformats.org/officeDocument/2006/relationships/oleObject" Target="../embeddings/oleObject3.bin"/><Relationship Id="rId5" Type="http://schemas.openxmlformats.org/officeDocument/2006/relationships/image" Target="../media/image10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11.wmf"/><Relationship Id="rId8" Type="http://schemas.openxmlformats.org/officeDocument/2006/relationships/oleObject" Target="../embeddings/oleObject5.bin"/><Relationship Id="rId9" Type="http://schemas.openxmlformats.org/officeDocument/2006/relationships/image" Target="../media/image12.wmf"/><Relationship Id="rId10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1.wmf"/><Relationship Id="rId12" Type="http://schemas.openxmlformats.org/officeDocument/2006/relationships/oleObject" Target="../embeddings/oleObject14.bin"/><Relationship Id="rId13" Type="http://schemas.openxmlformats.org/officeDocument/2006/relationships/image" Target="../media/image22.wmf"/><Relationship Id="rId14" Type="http://schemas.openxmlformats.org/officeDocument/2006/relationships/oleObject" Target="../embeddings/oleObject15.bin"/><Relationship Id="rId15" Type="http://schemas.openxmlformats.org/officeDocument/2006/relationships/image" Target="../media/image23.wmf"/><Relationship Id="rId16" Type="http://schemas.openxmlformats.org/officeDocument/2006/relationships/oleObject" Target="../embeddings/oleObject16.bin"/><Relationship Id="rId17" Type="http://schemas.openxmlformats.org/officeDocument/2006/relationships/image" Target="../media/image24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Relationship Id="rId3" Type="http://schemas.openxmlformats.org/officeDocument/2006/relationships/image" Target="../media/image17.png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8.wmf"/><Relationship Id="rId6" Type="http://schemas.openxmlformats.org/officeDocument/2006/relationships/oleObject" Target="../embeddings/oleObject11.bin"/><Relationship Id="rId7" Type="http://schemas.openxmlformats.org/officeDocument/2006/relationships/image" Target="../media/image19.wmf"/><Relationship Id="rId8" Type="http://schemas.openxmlformats.org/officeDocument/2006/relationships/oleObject" Target="../embeddings/oleObject12.bin"/><Relationship Id="rId9" Type="http://schemas.openxmlformats.org/officeDocument/2006/relationships/image" Target="../media/image20.wmf"/><Relationship Id="rId10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157288"/>
          <a:ext cx="7391400" cy="580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3835400" imgH="3200400" progId="Equation.DSMT4">
                  <p:embed/>
                </p:oleObj>
              </mc:Choice>
              <mc:Fallback>
                <p:oleObj name="Equation" r:id="rId3" imgW="3835400" imgH="3200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157288"/>
                        <a:ext cx="7391400" cy="580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1733" name="WordArt 5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4724400" cy="685800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2800" b="1" kern="1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Impact"/>
                <a:ea typeface="+mn-ea"/>
              </a:rPr>
              <a:t>            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838200" y="0"/>
            <a:ext cx="533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6000"/>
              <a:t>Warm-up!!</a:t>
            </a:r>
          </a:p>
        </p:txBody>
      </p:sp>
    </p:spTree>
  </p:cSld>
  <p:clrMapOvr>
    <a:masterClrMapping/>
  </p:clrMapOvr>
  <p:transition xmlns:p14="http://schemas.microsoft.com/office/powerpoint/2010/main" spd="slow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solidFill>
            <a:schemeClr val="accent1"/>
          </a:solidFill>
        </p:spPr>
        <p:txBody>
          <a:bodyPr/>
          <a:lstStyle/>
          <a:p>
            <a:pPr algn="l"/>
            <a:r>
              <a:rPr lang="en-US">
                <a:solidFill>
                  <a:srgbClr val="0000FF"/>
                </a:solidFill>
                <a:latin typeface="Times New Roman" charset="0"/>
              </a:rPr>
              <a:t>Find the focus and </a:t>
            </a:r>
            <a:r>
              <a:rPr lang="en-US" u="sng">
                <a:solidFill>
                  <a:srgbClr val="0000FF"/>
                </a:solidFill>
                <a:latin typeface="Times New Roman" charset="0"/>
              </a:rPr>
              <a:t>equation</a:t>
            </a:r>
            <a:r>
              <a:rPr lang="en-US">
                <a:solidFill>
                  <a:srgbClr val="0000FF"/>
                </a:solidFill>
                <a:latin typeface="Times New Roman" charset="0"/>
              </a:rPr>
              <a:t> of the directrix. Then sketch the graph.</a:t>
            </a:r>
          </a:p>
        </p:txBody>
      </p:sp>
      <p:graphicFrame>
        <p:nvGraphicFramePr>
          <p:cNvPr id="13315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152400" y="1728788"/>
          <a:ext cx="27178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3" imgW="825500" imgH="228600" progId="Equation.DSMT4">
                  <p:embed/>
                </p:oleObj>
              </mc:Choice>
              <mc:Fallback>
                <p:oleObj name="Equation" r:id="rId3" imgW="8255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728788"/>
                        <a:ext cx="27178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4" name="Object 3"/>
          <p:cNvGraphicFramePr>
            <a:graphicFrameLocks noChangeAspect="1"/>
          </p:cNvGraphicFramePr>
          <p:nvPr/>
        </p:nvGraphicFramePr>
        <p:xfrm>
          <a:off x="304800" y="2895600"/>
          <a:ext cx="228758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5" imgW="863225" imgH="253890" progId="Equation.DSMT4">
                  <p:embed/>
                </p:oleObj>
              </mc:Choice>
              <mc:Fallback>
                <p:oleObj name="Equation" r:id="rId5" imgW="863225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95600"/>
                        <a:ext cx="2287588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5" name="Object 4"/>
          <p:cNvGraphicFramePr>
            <a:graphicFrameLocks noChangeAspect="1"/>
          </p:cNvGraphicFramePr>
          <p:nvPr/>
        </p:nvGraphicFramePr>
        <p:xfrm>
          <a:off x="2514600" y="3476625"/>
          <a:ext cx="1614488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Equation" r:id="rId7" imgW="609336" imgH="203112" progId="Equation.DSMT4">
                  <p:embed/>
                </p:oleObj>
              </mc:Choice>
              <mc:Fallback>
                <p:oleObj name="Equation" r:id="rId7" imgW="609336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476625"/>
                        <a:ext cx="1614488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6" name="Object 5"/>
          <p:cNvGraphicFramePr>
            <a:graphicFrameLocks noChangeAspect="1"/>
          </p:cNvGraphicFramePr>
          <p:nvPr/>
        </p:nvGraphicFramePr>
        <p:xfrm>
          <a:off x="3048000" y="2133600"/>
          <a:ext cx="1962150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9" imgW="444114" imgH="253780" progId="Equation.DSMT4">
                  <p:embed/>
                </p:oleObj>
              </mc:Choice>
              <mc:Fallback>
                <p:oleObj name="Equation" r:id="rId9" imgW="444114" imgH="2537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133600"/>
                        <a:ext cx="1962150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7" name="Object 6"/>
          <p:cNvGraphicFramePr>
            <a:graphicFrameLocks noChangeAspect="1"/>
          </p:cNvGraphicFramePr>
          <p:nvPr/>
        </p:nvGraphicFramePr>
        <p:xfrm>
          <a:off x="2708275" y="4110038"/>
          <a:ext cx="1211263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11" imgW="457002" imgH="203112" progId="Equation.DSMT4">
                  <p:embed/>
                </p:oleObj>
              </mc:Choice>
              <mc:Fallback>
                <p:oleObj name="Equation" r:id="rId11" imgW="457002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75" y="4110038"/>
                        <a:ext cx="1211263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8" name="Object 7"/>
          <p:cNvGraphicFramePr>
            <a:graphicFrameLocks noChangeAspect="1"/>
          </p:cNvGraphicFramePr>
          <p:nvPr/>
        </p:nvGraphicFramePr>
        <p:xfrm>
          <a:off x="0" y="5029200"/>
          <a:ext cx="29940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13" imgW="1129810" imgH="203112" progId="Equation.DSMT4">
                  <p:embed/>
                </p:oleObj>
              </mc:Choice>
              <mc:Fallback>
                <p:oleObj name="Equation" r:id="rId13" imgW="1129810" imgH="20311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029200"/>
                        <a:ext cx="29940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9" name="Object 8"/>
          <p:cNvGraphicFramePr>
            <a:graphicFrameLocks noChangeAspect="1"/>
          </p:cNvGraphicFramePr>
          <p:nvPr/>
        </p:nvGraphicFramePr>
        <p:xfrm>
          <a:off x="2133600" y="5638800"/>
          <a:ext cx="1677988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15" imgW="355292" imgH="203024" progId="Equation.DSMT4">
                  <p:embed/>
                </p:oleObj>
              </mc:Choice>
              <mc:Fallback>
                <p:oleObj name="Equation" r:id="rId15" imgW="355292" imgH="203024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638800"/>
                        <a:ext cx="1677988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030" name="Text Box 14"/>
          <p:cNvSpPr txBox="1">
            <a:spLocks noChangeArrowheads="1"/>
          </p:cNvSpPr>
          <p:nvPr/>
        </p:nvSpPr>
        <p:spPr bwMode="auto">
          <a:xfrm>
            <a:off x="5791200" y="16764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Opens down</a:t>
            </a:r>
          </a:p>
        </p:txBody>
      </p:sp>
      <p:pic>
        <p:nvPicPr>
          <p:cNvPr id="13323" name="Picture 13" descr="[image]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86000"/>
            <a:ext cx="4062413" cy="368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>
    <p:cover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4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4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4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4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4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4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solidFill>
            <a:schemeClr val="accent1"/>
          </a:solidFill>
        </p:spPr>
        <p:txBody>
          <a:bodyPr/>
          <a:lstStyle/>
          <a:p>
            <a:pPr algn="l"/>
            <a:r>
              <a:rPr lang="en-US">
                <a:solidFill>
                  <a:srgbClr val="0000FF"/>
                </a:solidFill>
                <a:latin typeface="Times New Roman" charset="0"/>
              </a:rPr>
              <a:t>Find the focus and </a:t>
            </a:r>
            <a:r>
              <a:rPr lang="en-US" u="sng">
                <a:solidFill>
                  <a:srgbClr val="0000FF"/>
                </a:solidFill>
                <a:latin typeface="Times New Roman" charset="0"/>
              </a:rPr>
              <a:t>equation</a:t>
            </a:r>
            <a:r>
              <a:rPr lang="en-US">
                <a:solidFill>
                  <a:srgbClr val="0000FF"/>
                </a:solidFill>
                <a:latin typeface="Times New Roman" charset="0"/>
              </a:rPr>
              <a:t> of the directrix. Then sketch the graph.</a:t>
            </a:r>
          </a:p>
        </p:txBody>
      </p:sp>
      <p:graphicFrame>
        <p:nvGraphicFramePr>
          <p:cNvPr id="14339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152400" y="1828800"/>
          <a:ext cx="27178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3" imgW="1130040" imgH="228600" progId="Equation.DSMT4">
                  <p:embed/>
                </p:oleObj>
              </mc:Choice>
              <mc:Fallback>
                <p:oleObj name="Equation" r:id="rId3" imgW="113004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828800"/>
                        <a:ext cx="27178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4" name="Object 3"/>
          <p:cNvGraphicFramePr>
            <a:graphicFrameLocks noChangeAspect="1"/>
          </p:cNvGraphicFramePr>
          <p:nvPr/>
        </p:nvGraphicFramePr>
        <p:xfrm>
          <a:off x="304800" y="2895600"/>
          <a:ext cx="228758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5" imgW="863225" imgH="253890" progId="Equation.DSMT4">
                  <p:embed/>
                </p:oleObj>
              </mc:Choice>
              <mc:Fallback>
                <p:oleObj name="Equation" r:id="rId5" imgW="863225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95600"/>
                        <a:ext cx="2287588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5" name="Object 4"/>
          <p:cNvGraphicFramePr>
            <a:graphicFrameLocks noChangeAspect="1"/>
          </p:cNvGraphicFramePr>
          <p:nvPr/>
        </p:nvGraphicFramePr>
        <p:xfrm>
          <a:off x="2598738" y="3476625"/>
          <a:ext cx="144621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7" imgW="545760" imgH="203040" progId="Equation.DSMT4">
                  <p:embed/>
                </p:oleObj>
              </mc:Choice>
              <mc:Fallback>
                <p:oleObj name="Equation" r:id="rId7" imgW="54576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738" y="3476625"/>
                        <a:ext cx="1446212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6" name="Object 5"/>
          <p:cNvGraphicFramePr>
            <a:graphicFrameLocks noChangeAspect="1"/>
          </p:cNvGraphicFramePr>
          <p:nvPr/>
        </p:nvGraphicFramePr>
        <p:xfrm>
          <a:off x="2838450" y="5638800"/>
          <a:ext cx="1962150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9" imgW="444240" imgH="253800" progId="Equation.DSMT4">
                  <p:embed/>
                </p:oleObj>
              </mc:Choice>
              <mc:Fallback>
                <p:oleObj name="Equation" r:id="rId9" imgW="44424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450" y="5638800"/>
                        <a:ext cx="1962150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7" name="Object 6"/>
          <p:cNvGraphicFramePr>
            <a:graphicFrameLocks noChangeAspect="1"/>
          </p:cNvGraphicFramePr>
          <p:nvPr/>
        </p:nvGraphicFramePr>
        <p:xfrm>
          <a:off x="2708275" y="4110038"/>
          <a:ext cx="1211263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11" imgW="457200" imgH="203040" progId="Equation.DSMT4">
                  <p:embed/>
                </p:oleObj>
              </mc:Choice>
              <mc:Fallback>
                <p:oleObj name="Equation" r:id="rId11" imgW="45720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75" y="4110038"/>
                        <a:ext cx="1211263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8" name="Object 7"/>
          <p:cNvGraphicFramePr>
            <a:graphicFrameLocks noChangeAspect="1"/>
          </p:cNvGraphicFramePr>
          <p:nvPr/>
        </p:nvGraphicFramePr>
        <p:xfrm>
          <a:off x="0" y="5029200"/>
          <a:ext cx="29940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13" imgW="1129810" imgH="203112" progId="Equation.DSMT4">
                  <p:embed/>
                </p:oleObj>
              </mc:Choice>
              <mc:Fallback>
                <p:oleObj name="Equation" r:id="rId13" imgW="1129810" imgH="20311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029200"/>
                        <a:ext cx="29940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9" name="Object 8"/>
          <p:cNvGraphicFramePr>
            <a:graphicFrameLocks noChangeAspect="1"/>
          </p:cNvGraphicFramePr>
          <p:nvPr/>
        </p:nvGraphicFramePr>
        <p:xfrm>
          <a:off x="715963" y="5697538"/>
          <a:ext cx="1617662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15" imgW="342720" imgH="177480" progId="Equation.DSMT4">
                  <p:embed/>
                </p:oleObj>
              </mc:Choice>
              <mc:Fallback>
                <p:oleObj name="Equation" r:id="rId15" imgW="34272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3" y="5697538"/>
                        <a:ext cx="1617662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030" name="Text Box 14"/>
          <p:cNvSpPr txBox="1">
            <a:spLocks noChangeArrowheads="1"/>
          </p:cNvSpPr>
          <p:nvPr/>
        </p:nvSpPr>
        <p:spPr bwMode="auto">
          <a:xfrm>
            <a:off x="5791200" y="16764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Opens left</a:t>
            </a:r>
          </a:p>
        </p:txBody>
      </p:sp>
      <p:pic>
        <p:nvPicPr>
          <p:cNvPr id="14347" name="Picture 13" descr="[image]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86000"/>
            <a:ext cx="4062413" cy="368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>
    <p:cover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4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4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4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4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4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4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3400" y="304800"/>
            <a:ext cx="85344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b="1" i="1"/>
              <a:t>Example 5:  Determine the focus and directrix of the parabola   </a:t>
            </a:r>
            <a:r>
              <a:rPr lang="en-US" sz="2800" b="1"/>
              <a:t>(y – 2)</a:t>
            </a:r>
            <a:r>
              <a:rPr lang="en-US" sz="2800" b="1" baseline="50000">
                <a:solidFill>
                  <a:schemeClr val="tx2"/>
                </a:solidFill>
              </a:rPr>
              <a:t>2</a:t>
            </a:r>
            <a:r>
              <a:rPr lang="en-US" sz="2800" b="1">
                <a:solidFill>
                  <a:schemeClr val="tx2"/>
                </a:solidFill>
              </a:rPr>
              <a:t> = -16 (x - 5) : </a:t>
            </a:r>
            <a:endParaRPr lang="en-US" sz="2800" b="1" i="1"/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381000" y="2133600"/>
            <a:ext cx="51816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Direction: 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Vertex: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Focus: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Directrix:  </a:t>
            </a:r>
          </a:p>
        </p:txBody>
      </p:sp>
      <p:pic>
        <p:nvPicPr>
          <p:cNvPr id="15364" name="Picture 2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447800"/>
            <a:ext cx="5181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3400" y="304800"/>
            <a:ext cx="85344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b="1" i="1"/>
              <a:t>Example 6:  Determine the focus and directrix of the parabola   </a:t>
            </a:r>
            <a:r>
              <a:rPr lang="en-US" sz="2800" b="1"/>
              <a:t>(x – 8)</a:t>
            </a:r>
            <a:r>
              <a:rPr lang="en-US" sz="2800" b="1" baseline="50000">
                <a:solidFill>
                  <a:schemeClr val="tx2"/>
                </a:solidFill>
              </a:rPr>
              <a:t>2</a:t>
            </a:r>
            <a:r>
              <a:rPr lang="en-US" sz="2800" b="1">
                <a:solidFill>
                  <a:schemeClr val="tx2"/>
                </a:solidFill>
              </a:rPr>
              <a:t> = 8(y + 3) : </a:t>
            </a:r>
            <a:endParaRPr lang="en-US" sz="2800" b="1" i="1"/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381000" y="2133600"/>
            <a:ext cx="51816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Direction: 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Vertex: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Focus: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Directrix:  </a:t>
            </a:r>
          </a:p>
        </p:txBody>
      </p:sp>
      <p:pic>
        <p:nvPicPr>
          <p:cNvPr id="16388" name="Picture 2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447800"/>
            <a:ext cx="5181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57912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Century Gothic" charset="0"/>
              </a:rPr>
              <a:t>7.  Write the equation in standard form by completing the square.  State the VERTEX. </a:t>
            </a:r>
          </a:p>
          <a:p>
            <a:pPr>
              <a:buFontTx/>
              <a:buNone/>
            </a:pPr>
            <a:endParaRPr lang="en-US">
              <a:latin typeface="Times New Roman" charset="0"/>
            </a:endParaRPr>
          </a:p>
          <a:p>
            <a:pPr>
              <a:buFontTx/>
              <a:buNone/>
            </a:pPr>
            <a:endParaRPr lang="en-US">
              <a:latin typeface="Times New Roman" charset="0"/>
            </a:endParaRPr>
          </a:p>
          <a:p>
            <a:pPr>
              <a:buFontTx/>
              <a:buNone/>
            </a:pPr>
            <a:endParaRPr lang="en-US" sz="800">
              <a:latin typeface="Times New Roman" charset="0"/>
            </a:endParaRPr>
          </a:p>
          <a:p>
            <a:pPr>
              <a:buFontTx/>
              <a:buNone/>
            </a:pPr>
            <a:endParaRPr lang="en-US">
              <a:latin typeface="Times New Roman" charset="0"/>
            </a:endParaRPr>
          </a:p>
        </p:txBody>
      </p:sp>
      <p:graphicFrame>
        <p:nvGraphicFramePr>
          <p:cNvPr id="17411" name="Object 2"/>
          <p:cNvGraphicFramePr>
            <a:graphicFrameLocks noChangeAspect="1"/>
          </p:cNvGraphicFramePr>
          <p:nvPr/>
        </p:nvGraphicFramePr>
        <p:xfrm>
          <a:off x="1779588" y="1760538"/>
          <a:ext cx="4522787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3" imgW="1371600" imgH="228600" progId="Equation.DSMT4">
                  <p:embed/>
                </p:oleObj>
              </mc:Choice>
              <mc:Fallback>
                <p:oleObj name="Equation" r:id="rId3" imgW="13716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588" y="1760538"/>
                        <a:ext cx="4522787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slow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7912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Century Gothic" charset="0"/>
              </a:rPr>
              <a:t>8.  Write the equation in standard form by completing the square. State the VERTEX.</a:t>
            </a:r>
          </a:p>
          <a:p>
            <a:pPr>
              <a:buFontTx/>
              <a:buNone/>
            </a:pPr>
            <a:endParaRPr lang="en-US">
              <a:latin typeface="Times New Roman" charset="0"/>
            </a:endParaRPr>
          </a:p>
          <a:p>
            <a:pPr>
              <a:buFontTx/>
              <a:buNone/>
            </a:pPr>
            <a:endParaRPr lang="en-US">
              <a:latin typeface="Times New Roman" charset="0"/>
            </a:endParaRPr>
          </a:p>
          <a:p>
            <a:pPr>
              <a:buFontTx/>
              <a:buNone/>
            </a:pPr>
            <a:endParaRPr lang="en-US" sz="800">
              <a:latin typeface="Times New Roman" charset="0"/>
            </a:endParaRPr>
          </a:p>
          <a:p>
            <a:pPr>
              <a:buFontTx/>
              <a:buNone/>
            </a:pPr>
            <a:endParaRPr lang="en-US">
              <a:latin typeface="Times New Roman" charset="0"/>
            </a:endParaRPr>
          </a:p>
        </p:txBody>
      </p:sp>
      <p:graphicFrame>
        <p:nvGraphicFramePr>
          <p:cNvPr id="18435" name="Object 2"/>
          <p:cNvGraphicFramePr>
            <a:graphicFrameLocks noChangeAspect="1"/>
          </p:cNvGraphicFramePr>
          <p:nvPr/>
        </p:nvGraphicFramePr>
        <p:xfrm>
          <a:off x="1884363" y="2362200"/>
          <a:ext cx="4313237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3" imgW="1307880" imgH="228600" progId="Equation.DSMT4">
                  <p:embed/>
                </p:oleObj>
              </mc:Choice>
              <mc:Fallback>
                <p:oleObj name="Equation" r:id="rId3" imgW="130788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4363" y="2362200"/>
                        <a:ext cx="4313237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TextBox 1"/>
          <p:cNvSpPr txBox="1">
            <a:spLocks noChangeArrowheads="1"/>
          </p:cNvSpPr>
          <p:nvPr/>
        </p:nvSpPr>
        <p:spPr bwMode="auto">
          <a:xfrm>
            <a:off x="762000" y="381000"/>
            <a:ext cx="7086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6000" b="1" i="1">
                <a:solidFill>
                  <a:srgbClr val="063DE8"/>
                </a:solidFill>
                <a:latin typeface="Century Gothic" charset="0"/>
              </a:rPr>
              <a:t>You TRY!!</a:t>
            </a:r>
          </a:p>
        </p:txBody>
      </p:sp>
    </p:spTree>
  </p:cSld>
  <p:clrMapOvr>
    <a:masterClrMapping/>
  </p:clrMapOvr>
  <p:transition xmlns:p14="http://schemas.microsoft.com/office/powerpoint/2010/main" spd="slow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438400"/>
            <a:ext cx="7772400" cy="1143000"/>
          </a:xfrm>
        </p:spPr>
        <p:txBody>
          <a:bodyPr/>
          <a:lstStyle/>
          <a:p>
            <a:r>
              <a:rPr lang="en-US" sz="8000" dirty="0">
                <a:effectLst>
                  <a:outerShdw blurRad="38100" dist="38100" dir="2700000" algn="tl">
                    <a:srgbClr val="FFFFFF"/>
                  </a:outerShdw>
                </a:effectLst>
                <a:latin typeface="Bernard MT Condensed" charset="0"/>
              </a:rPr>
              <a:t> </a:t>
            </a:r>
            <a:r>
              <a:rPr lang="en-US" sz="8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ernard MT Condensed" charset="0"/>
              </a:rPr>
              <a:t>Day 17: Parabolas</a:t>
            </a:r>
            <a:endParaRPr lang="en-US" sz="8000" dirty="0">
              <a:effectLst>
                <a:outerShdw blurRad="38100" dist="38100" dir="2700000" algn="tl">
                  <a:srgbClr val="FFFFFF"/>
                </a:outerShdw>
              </a:effectLst>
              <a:latin typeface="Bernard MT Condensed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"/>
            <a:ext cx="7772400" cy="685800"/>
          </a:xfrm>
          <a:noFill/>
        </p:spPr>
        <p:txBody>
          <a:bodyPr/>
          <a:lstStyle/>
          <a:p>
            <a:r>
              <a:rPr lang="en-US" sz="3200">
                <a:latin typeface="Times New Roman" charset="0"/>
              </a:rPr>
              <a:t>Parabolas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914400"/>
            <a:ext cx="5257800" cy="4953000"/>
          </a:xfrm>
          <a:noFill/>
        </p:spPr>
        <p:txBody>
          <a:bodyPr/>
          <a:lstStyle/>
          <a:p>
            <a:pPr marL="342900" indent="-342900" algn="l"/>
            <a:r>
              <a:rPr lang="en-US" sz="2800" b="1">
                <a:solidFill>
                  <a:srgbClr val="B50069"/>
                </a:solidFill>
                <a:latin typeface="Times New Roman" charset="0"/>
              </a:rPr>
              <a:t>Parabola:  </a:t>
            </a:r>
            <a:r>
              <a:rPr lang="en-US" sz="2800" b="1" i="1">
                <a:latin typeface="Times New Roman" charset="0"/>
              </a:rPr>
              <a:t>the set of points in a plane that are the same distance from a given point called the </a:t>
            </a:r>
            <a:r>
              <a:rPr lang="en-US" sz="2800" b="1" i="1">
                <a:solidFill>
                  <a:srgbClr val="063DE8"/>
                </a:solidFill>
                <a:latin typeface="Times New Roman" charset="0"/>
              </a:rPr>
              <a:t>focus</a:t>
            </a:r>
            <a:r>
              <a:rPr lang="en-US" sz="2800" b="1" i="1">
                <a:latin typeface="Times New Roman" charset="0"/>
              </a:rPr>
              <a:t> and a given line called the </a:t>
            </a:r>
            <a:r>
              <a:rPr lang="en-US" sz="2800" b="1" i="1">
                <a:solidFill>
                  <a:srgbClr val="063DE8"/>
                </a:solidFill>
                <a:latin typeface="Times New Roman" charset="0"/>
              </a:rPr>
              <a:t>directrix</a:t>
            </a:r>
            <a:r>
              <a:rPr lang="en-US" sz="2800" b="1" i="1">
                <a:latin typeface="Times New Roman" charset="0"/>
              </a:rPr>
              <a:t>.</a:t>
            </a:r>
            <a:endParaRPr lang="en-US" sz="4000" b="1" i="1">
              <a:latin typeface="Times New Roman" charset="0"/>
            </a:endParaRPr>
          </a:p>
        </p:txBody>
      </p:sp>
      <p:pic>
        <p:nvPicPr>
          <p:cNvPr id="5124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276600"/>
            <a:ext cx="2082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5715000" y="2895600"/>
            <a:ext cx="0" cy="3276600"/>
          </a:xfrm>
          <a:prstGeom prst="line">
            <a:avLst/>
          </a:prstGeom>
          <a:noFill/>
          <a:ln w="28575">
            <a:solidFill>
              <a:srgbClr val="B50069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105400" y="6248400"/>
            <a:ext cx="1169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B50069"/>
                </a:solidFill>
              </a:rPr>
              <a:t>Directrix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934200" y="5638800"/>
            <a:ext cx="14938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 i="1"/>
              <a:t>The light </a:t>
            </a:r>
          </a:p>
          <a:p>
            <a:r>
              <a:rPr lang="en-US" sz="2000" b="1" i="1"/>
              <a:t>source is the</a:t>
            </a:r>
          </a:p>
          <a:p>
            <a:r>
              <a:rPr lang="en-US" sz="2000" b="1">
                <a:solidFill>
                  <a:srgbClr val="B50069"/>
                </a:solidFill>
              </a:rPr>
              <a:t>Focus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295400" y="4419600"/>
            <a:ext cx="35020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 i="1"/>
              <a:t>The cross section of a headlight</a:t>
            </a:r>
          </a:p>
          <a:p>
            <a:r>
              <a:rPr lang="en-US" sz="2000" b="1" i="1"/>
              <a:t>is an example of a parabola...</a:t>
            </a:r>
            <a:endParaRPr lang="en-US" sz="2000" b="1">
              <a:solidFill>
                <a:srgbClr val="B50069"/>
              </a:solidFill>
            </a:endParaRPr>
          </a:p>
        </p:txBody>
      </p:sp>
      <p:pic>
        <p:nvPicPr>
          <p:cNvPr id="5130" name="Picture 1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"/>
            <a:ext cx="2057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>
    <p:cover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5125" grpId="0" animBg="1"/>
      <p:bldP spid="5126" grpId="0" autoUpdateAnimBg="0"/>
      <p:bldP spid="5127" grpId="0" autoUpdateAnimBg="0"/>
      <p:bldP spid="512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943600"/>
            <a:ext cx="7772400" cy="381000"/>
          </a:xfrm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28600"/>
            <a:ext cx="6400800" cy="1066800"/>
          </a:xfrm>
          <a:noFill/>
        </p:spPr>
        <p:txBody>
          <a:bodyPr/>
          <a:lstStyle/>
          <a:p>
            <a:pPr marL="342900" indent="-342900" algn="l"/>
            <a:r>
              <a:rPr lang="en-US" sz="2800" b="1" i="1">
                <a:latin typeface="Times New Roman" charset="0"/>
              </a:rPr>
              <a:t>Here are some other applications of the parabola...</a:t>
            </a:r>
            <a:endParaRPr lang="en-US" sz="4000">
              <a:latin typeface="Times New Roman" charset="0"/>
            </a:endParaRPr>
          </a:p>
        </p:txBody>
      </p:sp>
      <p:pic>
        <p:nvPicPr>
          <p:cNvPr id="6148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05000"/>
            <a:ext cx="2489200" cy="183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76400"/>
            <a:ext cx="2416175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495800"/>
            <a:ext cx="4729163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>
    <p:cover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09600"/>
            <a:ext cx="3581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096000" y="2590800"/>
            <a:ext cx="1169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063DE8"/>
                </a:solidFill>
              </a:rPr>
              <a:t>Directrix</a:t>
            </a:r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4164013" y="2133600"/>
            <a:ext cx="76200" cy="76200"/>
          </a:xfrm>
          <a:prstGeom prst="ellipse">
            <a:avLst/>
          </a:prstGeom>
          <a:solidFill>
            <a:srgbClr val="063DE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733800" y="1600200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063DE8"/>
                </a:solidFill>
              </a:rPr>
              <a:t>Focus</a:t>
            </a:r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2438400" y="2819400"/>
            <a:ext cx="3505200" cy="0"/>
          </a:xfrm>
          <a:prstGeom prst="line">
            <a:avLst/>
          </a:prstGeom>
          <a:noFill/>
          <a:ln w="28575">
            <a:solidFill>
              <a:srgbClr val="063DE8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H="1" flipV="1">
            <a:off x="3276600" y="1905000"/>
            <a:ext cx="914400" cy="2286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Oval 19"/>
          <p:cNvSpPr>
            <a:spLocks noChangeArrowheads="1"/>
          </p:cNvSpPr>
          <p:nvPr/>
        </p:nvSpPr>
        <p:spPr bwMode="auto">
          <a:xfrm>
            <a:off x="3254375" y="190500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H="1" flipV="1">
            <a:off x="3290888" y="1905000"/>
            <a:ext cx="0" cy="9144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2895600" y="2209800"/>
            <a:ext cx="407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chemeClr val="accent2"/>
                </a:solidFill>
              </a:rPr>
              <a:t>d</a:t>
            </a:r>
            <a:r>
              <a:rPr lang="en-US" sz="2000" b="1" baseline="-25000">
                <a:solidFill>
                  <a:schemeClr val="accent2"/>
                </a:solidFill>
              </a:rPr>
              <a:t>1</a:t>
            </a:r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3505200" y="1600200"/>
            <a:ext cx="407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chemeClr val="accent2"/>
                </a:solidFill>
              </a:rPr>
              <a:t>d</a:t>
            </a:r>
            <a:r>
              <a:rPr lang="en-US" sz="2000" b="1" baseline="-25000">
                <a:solidFill>
                  <a:schemeClr val="accent2"/>
                </a:solidFill>
              </a:rPr>
              <a:t>1</a:t>
            </a:r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5638800" y="99060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 flipV="1">
            <a:off x="4267200" y="1066800"/>
            <a:ext cx="1371600" cy="10668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H="1" flipV="1">
            <a:off x="5638800" y="990600"/>
            <a:ext cx="0" cy="18288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4648200" y="1219200"/>
            <a:ext cx="407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chemeClr val="accent2"/>
                </a:solidFill>
              </a:rPr>
              <a:t>d</a:t>
            </a:r>
            <a:r>
              <a:rPr lang="en-US" sz="2000" b="1" baseline="-25000">
                <a:solidFill>
                  <a:schemeClr val="accent2"/>
                </a:solidFill>
              </a:rPr>
              <a:t>2</a:t>
            </a:r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5638800" y="1752600"/>
            <a:ext cx="407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chemeClr val="accent2"/>
                </a:solidFill>
              </a:rPr>
              <a:t>d</a:t>
            </a:r>
            <a:r>
              <a:rPr lang="en-US" sz="2000" b="1" baseline="-25000">
                <a:solidFill>
                  <a:schemeClr val="accent2"/>
                </a:solidFill>
              </a:rPr>
              <a:t>2</a:t>
            </a:r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7196" name="Oval 28"/>
          <p:cNvSpPr>
            <a:spLocks noChangeArrowheads="1"/>
          </p:cNvSpPr>
          <p:nvPr/>
        </p:nvSpPr>
        <p:spPr bwMode="auto">
          <a:xfrm>
            <a:off x="4648200" y="228600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4648200" y="2362200"/>
            <a:ext cx="407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chemeClr val="accent2"/>
                </a:solidFill>
              </a:rPr>
              <a:t>d</a:t>
            </a:r>
            <a:r>
              <a:rPr lang="en-US" sz="2000" b="1" baseline="-25000">
                <a:solidFill>
                  <a:schemeClr val="accent2"/>
                </a:solidFill>
              </a:rPr>
              <a:t>3</a:t>
            </a:r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4419600" y="1905000"/>
            <a:ext cx="407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chemeClr val="accent2"/>
                </a:solidFill>
              </a:rPr>
              <a:t>d</a:t>
            </a:r>
            <a:r>
              <a:rPr lang="en-US" sz="2000" b="1" baseline="-25000">
                <a:solidFill>
                  <a:schemeClr val="accent2"/>
                </a:solidFill>
              </a:rPr>
              <a:t>3</a:t>
            </a:r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 flipH="1" flipV="1">
            <a:off x="4267200" y="2133600"/>
            <a:ext cx="381000" cy="1524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 flipH="1" flipV="1">
            <a:off x="4724400" y="2286000"/>
            <a:ext cx="0" cy="5334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0" y="4648200"/>
            <a:ext cx="8432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i="1"/>
              <a:t>Also, notice that the distance from the focus to any point on the</a:t>
            </a:r>
          </a:p>
          <a:p>
            <a:r>
              <a:rPr lang="en-US" b="1" i="1"/>
              <a:t> parabola is equal to the distance from that point to the directrix...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0" y="5562600"/>
            <a:ext cx="79851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i="1"/>
              <a:t>We can determine the coordinates of the focus, and the </a:t>
            </a:r>
          </a:p>
          <a:p>
            <a:r>
              <a:rPr lang="en-US" b="1" i="1"/>
              <a:t>equation of the directrix, given the equation of the parabola....</a:t>
            </a:r>
          </a:p>
        </p:txBody>
      </p:sp>
      <p:sp>
        <p:nvSpPr>
          <p:cNvPr id="7204" name="Oval 36"/>
          <p:cNvSpPr>
            <a:spLocks noChangeArrowheads="1"/>
          </p:cNvSpPr>
          <p:nvPr/>
        </p:nvSpPr>
        <p:spPr bwMode="auto">
          <a:xfrm>
            <a:off x="4149725" y="2438400"/>
            <a:ext cx="76200" cy="76200"/>
          </a:xfrm>
          <a:prstGeom prst="ellipse">
            <a:avLst/>
          </a:prstGeom>
          <a:solidFill>
            <a:srgbClr val="B5006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3806825" y="2438400"/>
            <a:ext cx="917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B50069"/>
                </a:solidFill>
              </a:rPr>
              <a:t>Vertex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0" y="3810000"/>
            <a:ext cx="8394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i="1"/>
              <a:t>Notice that the vertex is located at the midpoint between the focus</a:t>
            </a:r>
          </a:p>
          <a:p>
            <a:r>
              <a:rPr lang="en-US" b="1" i="1"/>
              <a:t>and the directrix...</a:t>
            </a:r>
          </a:p>
        </p:txBody>
      </p:sp>
    </p:spTree>
  </p:cSld>
  <p:clrMapOvr>
    <a:masterClrMapping/>
  </p:clrMapOvr>
  <p:transition xmlns:p14="http://schemas.microsoft.com/office/powerpoint/2010/main" spd="slow">
    <p:cover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 autoUpdateAnimBg="0"/>
      <p:bldP spid="7183" grpId="0" animBg="1"/>
      <p:bldP spid="7184" grpId="0" autoUpdateAnimBg="0"/>
      <p:bldP spid="7185" grpId="0" animBg="1"/>
      <p:bldP spid="7186" grpId="0" animBg="1"/>
      <p:bldP spid="7187" grpId="0" animBg="1"/>
      <p:bldP spid="7188" grpId="0" animBg="1"/>
      <p:bldP spid="7189" grpId="0" autoUpdateAnimBg="0"/>
      <p:bldP spid="7190" grpId="0" autoUpdateAnimBg="0"/>
      <p:bldP spid="7191" grpId="0" animBg="1"/>
      <p:bldP spid="7192" grpId="0" animBg="1"/>
      <p:bldP spid="7193" grpId="0" animBg="1"/>
      <p:bldP spid="7194" grpId="0" autoUpdateAnimBg="0"/>
      <p:bldP spid="7195" grpId="0" autoUpdateAnimBg="0"/>
      <p:bldP spid="7196" grpId="0" animBg="1"/>
      <p:bldP spid="7197" grpId="0" autoUpdateAnimBg="0"/>
      <p:bldP spid="7199" grpId="0" autoUpdateAnimBg="0"/>
      <p:bldP spid="7200" grpId="0" animBg="1"/>
      <p:bldP spid="7201" grpId="0" animBg="1"/>
      <p:bldP spid="7202" grpId="0" autoUpdateAnimBg="0"/>
      <p:bldP spid="7203" grpId="0" autoUpdateAnimBg="0"/>
      <p:bldP spid="7204" grpId="0" animBg="1"/>
      <p:bldP spid="7205" grpId="0" autoUpdateAnimBg="0"/>
      <p:bldP spid="720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8534400" cy="533400"/>
          </a:xfrm>
          <a:noFill/>
        </p:spPr>
        <p:txBody>
          <a:bodyPr/>
          <a:lstStyle/>
          <a:p>
            <a:pPr algn="l"/>
            <a:r>
              <a:rPr lang="en-US" sz="2800" b="1">
                <a:solidFill>
                  <a:srgbClr val="063DE8"/>
                </a:solidFill>
                <a:latin typeface="Times New Roman" charset="0"/>
              </a:rPr>
              <a:t>Standard Equation of a Parabola:</a:t>
            </a:r>
            <a:r>
              <a:rPr lang="en-US" sz="2800">
                <a:solidFill>
                  <a:srgbClr val="063DE8"/>
                </a:solidFill>
                <a:latin typeface="Times New Roman" charset="0"/>
              </a:rPr>
              <a:t> </a:t>
            </a:r>
            <a:r>
              <a:rPr lang="en-US" sz="2800" b="1" i="1">
                <a:solidFill>
                  <a:srgbClr val="063DE8"/>
                </a:solidFill>
                <a:latin typeface="Times New Roman" charset="0"/>
              </a:rPr>
              <a:t>(Vertex at the origin)</a:t>
            </a:r>
            <a:endParaRPr lang="en-US" sz="2800">
              <a:latin typeface="Times New Roman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838200"/>
            <a:ext cx="8077200" cy="1143000"/>
          </a:xfrm>
          <a:noFill/>
        </p:spPr>
        <p:txBody>
          <a:bodyPr/>
          <a:lstStyle/>
          <a:p>
            <a:pPr marL="342900" indent="-342900" algn="l"/>
            <a:r>
              <a:rPr lang="en-US" sz="2800">
                <a:latin typeface="Times New Roman" charset="0"/>
              </a:rPr>
              <a:t>	Equation		Focus		Directrix	</a:t>
            </a:r>
          </a:p>
          <a:p>
            <a:pPr marL="342900" indent="-342900" algn="l"/>
            <a:r>
              <a:rPr lang="en-US" sz="2800" b="1">
                <a:solidFill>
                  <a:srgbClr val="B50069"/>
                </a:solidFill>
                <a:latin typeface="Times New Roman" charset="0"/>
              </a:rPr>
              <a:t>	x</a:t>
            </a:r>
            <a:r>
              <a:rPr lang="en-US" sz="2800" b="1" baseline="50000">
                <a:solidFill>
                  <a:srgbClr val="B50069"/>
                </a:solidFill>
                <a:latin typeface="Times New Roman" charset="0"/>
              </a:rPr>
              <a:t>2</a:t>
            </a:r>
            <a:r>
              <a:rPr lang="en-US" sz="2800" b="1">
                <a:solidFill>
                  <a:srgbClr val="B50069"/>
                </a:solidFill>
                <a:latin typeface="Times New Roman" charset="0"/>
              </a:rPr>
              <a:t> = 4py</a:t>
            </a:r>
            <a:endParaRPr lang="en-US" sz="4000" b="1">
              <a:solidFill>
                <a:srgbClr val="063DE8"/>
              </a:solidFill>
              <a:latin typeface="Times New Roman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048000" y="1371600"/>
            <a:ext cx="9763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b="1">
                <a:solidFill>
                  <a:srgbClr val="B50069"/>
                </a:solidFill>
              </a:rPr>
              <a:t>(0, p)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105400" y="1371600"/>
            <a:ext cx="11191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b="1">
                <a:solidFill>
                  <a:srgbClr val="B50069"/>
                </a:solidFill>
              </a:rPr>
              <a:t>y = –p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81000" y="29718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SzPct val="100000"/>
            </a:pPr>
            <a:r>
              <a:rPr lang="en-US" sz="2800"/>
              <a:t>	Equation		Focus		Directrix	</a:t>
            </a:r>
          </a:p>
          <a:p>
            <a:pPr marL="342900" indent="-342900">
              <a:spcBef>
                <a:spcPct val="20000"/>
              </a:spcBef>
              <a:buSzPct val="100000"/>
            </a:pPr>
            <a:r>
              <a:rPr lang="en-US" sz="2800" b="1">
                <a:solidFill>
                  <a:srgbClr val="B50069"/>
                </a:solidFill>
              </a:rPr>
              <a:t>	y</a:t>
            </a:r>
            <a:r>
              <a:rPr lang="en-US" sz="2800" b="1" baseline="50000">
                <a:solidFill>
                  <a:srgbClr val="B50069"/>
                </a:solidFill>
              </a:rPr>
              <a:t>2</a:t>
            </a:r>
            <a:r>
              <a:rPr lang="en-US" sz="2800" b="1">
                <a:solidFill>
                  <a:srgbClr val="B50069"/>
                </a:solidFill>
              </a:rPr>
              <a:t> = 4px</a:t>
            </a:r>
            <a:endParaRPr lang="en-US" sz="4000" b="1">
              <a:solidFill>
                <a:srgbClr val="063DE8"/>
              </a:solidFill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200400" y="3505200"/>
            <a:ext cx="9763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b="1">
                <a:solidFill>
                  <a:srgbClr val="B50069"/>
                </a:solidFill>
              </a:rPr>
              <a:t>(p, 0)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105400" y="3505200"/>
            <a:ext cx="11191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b="1">
                <a:solidFill>
                  <a:srgbClr val="B50069"/>
                </a:solidFill>
              </a:rPr>
              <a:t>x = –p</a:t>
            </a:r>
          </a:p>
        </p:txBody>
      </p:sp>
      <p:pic>
        <p:nvPicPr>
          <p:cNvPr id="12301" name="Picture 1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914400"/>
            <a:ext cx="180340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1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048000"/>
            <a:ext cx="180340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3" name="Arc 15"/>
          <p:cNvSpPr>
            <a:spLocks/>
          </p:cNvSpPr>
          <p:nvPr/>
        </p:nvSpPr>
        <p:spPr bwMode="auto">
          <a:xfrm rot="-5400000">
            <a:off x="6666706" y="953295"/>
            <a:ext cx="1165225" cy="601662"/>
          </a:xfrm>
          <a:custGeom>
            <a:avLst/>
            <a:gdLst>
              <a:gd name="T0" fmla="*/ 0 w 21600"/>
              <a:gd name="T1" fmla="*/ 2147483647 h 20393"/>
              <a:gd name="T2" fmla="*/ 2147483647 w 21600"/>
              <a:gd name="T3" fmla="*/ 0 h 20393"/>
              <a:gd name="T4" fmla="*/ 2147483647 w 21600"/>
              <a:gd name="T5" fmla="*/ 2147483647 h 20393"/>
              <a:gd name="T6" fmla="*/ 0 60000 65536"/>
              <a:gd name="T7" fmla="*/ 0 60000 65536"/>
              <a:gd name="T8" fmla="*/ 0 60000 65536"/>
              <a:gd name="T9" fmla="*/ 0 w 21600"/>
              <a:gd name="T10" fmla="*/ 0 h 20393"/>
              <a:gd name="T11" fmla="*/ 21600 w 21600"/>
              <a:gd name="T12" fmla="*/ 20393 h 20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393" fill="none" extrusionOk="0">
                <a:moveTo>
                  <a:pt x="0" y="20393"/>
                </a:moveTo>
                <a:cubicBezTo>
                  <a:pt x="0" y="11207"/>
                  <a:pt x="5808" y="3027"/>
                  <a:pt x="14480" y="-1"/>
                </a:cubicBezTo>
              </a:path>
              <a:path w="21600" h="20393" stroke="0" extrusionOk="0">
                <a:moveTo>
                  <a:pt x="0" y="20393"/>
                </a:moveTo>
                <a:cubicBezTo>
                  <a:pt x="0" y="11207"/>
                  <a:pt x="5808" y="3027"/>
                  <a:pt x="14480" y="-1"/>
                </a:cubicBezTo>
                <a:lnTo>
                  <a:pt x="21600" y="20393"/>
                </a:lnTo>
                <a:lnTo>
                  <a:pt x="0" y="20393"/>
                </a:lnTo>
                <a:close/>
              </a:path>
            </a:pathLst>
          </a:custGeom>
          <a:noFill/>
          <a:ln w="50800" cap="rnd">
            <a:solidFill>
              <a:srgbClr val="B5006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Arc 16"/>
          <p:cNvSpPr>
            <a:spLocks/>
          </p:cNvSpPr>
          <p:nvPr/>
        </p:nvSpPr>
        <p:spPr bwMode="auto">
          <a:xfrm rot="951068">
            <a:off x="7620000" y="3505200"/>
            <a:ext cx="1165225" cy="601663"/>
          </a:xfrm>
          <a:custGeom>
            <a:avLst/>
            <a:gdLst>
              <a:gd name="T0" fmla="*/ 0 w 21600"/>
              <a:gd name="T1" fmla="*/ 2147483647 h 20393"/>
              <a:gd name="T2" fmla="*/ 2147483647 w 21600"/>
              <a:gd name="T3" fmla="*/ 0 h 20393"/>
              <a:gd name="T4" fmla="*/ 2147483647 w 21600"/>
              <a:gd name="T5" fmla="*/ 2147483647 h 20393"/>
              <a:gd name="T6" fmla="*/ 0 60000 65536"/>
              <a:gd name="T7" fmla="*/ 0 60000 65536"/>
              <a:gd name="T8" fmla="*/ 0 60000 65536"/>
              <a:gd name="T9" fmla="*/ 0 w 21600"/>
              <a:gd name="T10" fmla="*/ 0 h 20393"/>
              <a:gd name="T11" fmla="*/ 21600 w 21600"/>
              <a:gd name="T12" fmla="*/ 20393 h 20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393" fill="none" extrusionOk="0">
                <a:moveTo>
                  <a:pt x="0" y="20393"/>
                </a:moveTo>
                <a:cubicBezTo>
                  <a:pt x="0" y="11207"/>
                  <a:pt x="5808" y="3027"/>
                  <a:pt x="14480" y="-1"/>
                </a:cubicBezTo>
              </a:path>
              <a:path w="21600" h="20393" stroke="0" extrusionOk="0">
                <a:moveTo>
                  <a:pt x="0" y="20393"/>
                </a:moveTo>
                <a:cubicBezTo>
                  <a:pt x="0" y="11207"/>
                  <a:pt x="5808" y="3027"/>
                  <a:pt x="14480" y="-1"/>
                </a:cubicBezTo>
                <a:lnTo>
                  <a:pt x="21600" y="20393"/>
                </a:lnTo>
                <a:lnTo>
                  <a:pt x="0" y="20393"/>
                </a:lnTo>
                <a:close/>
              </a:path>
            </a:pathLst>
          </a:custGeom>
          <a:noFill/>
          <a:ln w="50800" cap="rnd">
            <a:solidFill>
              <a:srgbClr val="B5006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Arc 17"/>
          <p:cNvSpPr>
            <a:spLocks/>
          </p:cNvSpPr>
          <p:nvPr/>
        </p:nvSpPr>
        <p:spPr bwMode="auto">
          <a:xfrm rot="5400000" flipH="1">
            <a:off x="7318375" y="911226"/>
            <a:ext cx="1165225" cy="685800"/>
          </a:xfrm>
          <a:custGeom>
            <a:avLst/>
            <a:gdLst>
              <a:gd name="T0" fmla="*/ 0 w 21600"/>
              <a:gd name="T1" fmla="*/ 2147483647 h 20393"/>
              <a:gd name="T2" fmla="*/ 2147483647 w 21600"/>
              <a:gd name="T3" fmla="*/ 0 h 20393"/>
              <a:gd name="T4" fmla="*/ 2147483647 w 21600"/>
              <a:gd name="T5" fmla="*/ 2147483647 h 20393"/>
              <a:gd name="T6" fmla="*/ 0 60000 65536"/>
              <a:gd name="T7" fmla="*/ 0 60000 65536"/>
              <a:gd name="T8" fmla="*/ 0 60000 65536"/>
              <a:gd name="T9" fmla="*/ 0 w 21600"/>
              <a:gd name="T10" fmla="*/ 0 h 20393"/>
              <a:gd name="T11" fmla="*/ 21600 w 21600"/>
              <a:gd name="T12" fmla="*/ 20393 h 20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393" fill="none" extrusionOk="0">
                <a:moveTo>
                  <a:pt x="0" y="20393"/>
                </a:moveTo>
                <a:cubicBezTo>
                  <a:pt x="0" y="11207"/>
                  <a:pt x="5808" y="3027"/>
                  <a:pt x="14480" y="-1"/>
                </a:cubicBezTo>
              </a:path>
              <a:path w="21600" h="20393" stroke="0" extrusionOk="0">
                <a:moveTo>
                  <a:pt x="0" y="20393"/>
                </a:moveTo>
                <a:cubicBezTo>
                  <a:pt x="0" y="11207"/>
                  <a:pt x="5808" y="3027"/>
                  <a:pt x="14480" y="-1"/>
                </a:cubicBezTo>
                <a:lnTo>
                  <a:pt x="21600" y="20393"/>
                </a:lnTo>
                <a:lnTo>
                  <a:pt x="0" y="20393"/>
                </a:lnTo>
                <a:close/>
              </a:path>
            </a:pathLst>
          </a:custGeom>
          <a:noFill/>
          <a:ln w="50800" cap="rnd">
            <a:solidFill>
              <a:srgbClr val="B5006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Arc 18"/>
          <p:cNvSpPr>
            <a:spLocks/>
          </p:cNvSpPr>
          <p:nvPr/>
        </p:nvSpPr>
        <p:spPr bwMode="auto">
          <a:xfrm rot="21366823" flipV="1">
            <a:off x="7570788" y="3900488"/>
            <a:ext cx="1371600" cy="457200"/>
          </a:xfrm>
          <a:custGeom>
            <a:avLst/>
            <a:gdLst>
              <a:gd name="T0" fmla="*/ 0 w 21600"/>
              <a:gd name="T1" fmla="*/ 2147483647 h 20393"/>
              <a:gd name="T2" fmla="*/ 2147483647 w 21600"/>
              <a:gd name="T3" fmla="*/ 0 h 20393"/>
              <a:gd name="T4" fmla="*/ 2147483647 w 21600"/>
              <a:gd name="T5" fmla="*/ 2147483647 h 20393"/>
              <a:gd name="T6" fmla="*/ 0 60000 65536"/>
              <a:gd name="T7" fmla="*/ 0 60000 65536"/>
              <a:gd name="T8" fmla="*/ 0 60000 65536"/>
              <a:gd name="T9" fmla="*/ 0 w 21600"/>
              <a:gd name="T10" fmla="*/ 0 h 20393"/>
              <a:gd name="T11" fmla="*/ 21600 w 21600"/>
              <a:gd name="T12" fmla="*/ 20393 h 20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393" fill="none" extrusionOk="0">
                <a:moveTo>
                  <a:pt x="0" y="20393"/>
                </a:moveTo>
                <a:cubicBezTo>
                  <a:pt x="0" y="11207"/>
                  <a:pt x="5808" y="3027"/>
                  <a:pt x="14480" y="-1"/>
                </a:cubicBezTo>
              </a:path>
              <a:path w="21600" h="20393" stroke="0" extrusionOk="0">
                <a:moveTo>
                  <a:pt x="0" y="20393"/>
                </a:moveTo>
                <a:cubicBezTo>
                  <a:pt x="0" y="11207"/>
                  <a:pt x="5808" y="3027"/>
                  <a:pt x="14480" y="-1"/>
                </a:cubicBezTo>
                <a:lnTo>
                  <a:pt x="21600" y="20393"/>
                </a:lnTo>
                <a:lnTo>
                  <a:pt x="0" y="20393"/>
                </a:lnTo>
                <a:close/>
              </a:path>
            </a:pathLst>
          </a:custGeom>
          <a:noFill/>
          <a:ln w="50800" cap="rnd">
            <a:solidFill>
              <a:srgbClr val="B5006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609600" y="1905000"/>
            <a:ext cx="5867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b="1" i="1"/>
              <a:t>(If the </a:t>
            </a:r>
            <a:r>
              <a:rPr lang="en-US" sz="2800" b="1" i="1">
                <a:solidFill>
                  <a:srgbClr val="063DE8"/>
                </a:solidFill>
              </a:rPr>
              <a:t>x</a:t>
            </a:r>
            <a:r>
              <a:rPr lang="en-US" sz="2800" b="1" i="1"/>
              <a:t> term is squared, the parabola is up or down)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762000" y="4267200"/>
            <a:ext cx="60372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b="1" i="1"/>
              <a:t>(If the </a:t>
            </a:r>
            <a:r>
              <a:rPr lang="en-US" sz="2800" b="1" i="1">
                <a:solidFill>
                  <a:srgbClr val="063DE8"/>
                </a:solidFill>
              </a:rPr>
              <a:t>y</a:t>
            </a:r>
            <a:r>
              <a:rPr lang="en-US" sz="2800" b="1" i="1"/>
              <a:t> term is squared, the parabola is</a:t>
            </a:r>
          </a:p>
          <a:p>
            <a:r>
              <a:rPr lang="en-US" sz="2800" b="1" i="1"/>
              <a:t>left or right)</a:t>
            </a:r>
          </a:p>
        </p:txBody>
      </p:sp>
    </p:spTree>
  </p:cSld>
  <p:clrMapOvr>
    <a:masterClrMapping/>
  </p:clrMapOvr>
  <p:transition xmlns:p14="http://schemas.microsoft.com/office/powerpoint/2010/main" spd="slow">
    <p:cover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4" grpId="0" autoUpdateAnimBg="0"/>
      <p:bldP spid="12295" grpId="0" autoUpdateAnimBg="0"/>
      <p:bldP spid="12297" grpId="0" autoUpdateAnimBg="0"/>
      <p:bldP spid="12298" grpId="0" autoUpdateAnimBg="0"/>
      <p:bldP spid="12299" grpId="0" autoUpdateAnimBg="0"/>
      <p:bldP spid="12303" grpId="0" animBg="1"/>
      <p:bldP spid="12304" grpId="0" animBg="1"/>
      <p:bldP spid="12305" grpId="0" animBg="1"/>
      <p:bldP spid="12306" grpId="0" animBg="1"/>
      <p:bldP spid="12307" grpId="0" autoUpdateAnimBg="0"/>
      <p:bldP spid="1230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sz="4000" b="1">
                <a:solidFill>
                  <a:schemeClr val="bg1"/>
                </a:solidFill>
                <a:latin typeface="Times New Roman" charset="0"/>
              </a:rPr>
              <a:t>Tell whether the parabola opens up down, left, or right.</a:t>
            </a:r>
          </a:p>
        </p:txBody>
      </p:sp>
      <p:graphicFrame>
        <p:nvGraphicFramePr>
          <p:cNvPr id="10243" name="Object 2"/>
          <p:cNvGraphicFramePr>
            <a:graphicFrameLocks noChangeAspect="1"/>
          </p:cNvGraphicFramePr>
          <p:nvPr>
            <p:ph idx="1"/>
          </p:nvPr>
        </p:nvGraphicFramePr>
        <p:xfrm>
          <a:off x="381000" y="2057400"/>
          <a:ext cx="3689350" cy="411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1435100" imgH="1600200" progId="Equation.DSMT4">
                  <p:embed/>
                </p:oleObj>
              </mc:Choice>
              <mc:Fallback>
                <p:oleObj name="Equation" r:id="rId3" imgW="1435100" imgH="1600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057400"/>
                        <a:ext cx="3689350" cy="41132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2760" name="Text Box 8"/>
          <p:cNvSpPr txBox="1">
            <a:spLocks noChangeArrowheads="1"/>
          </p:cNvSpPr>
          <p:nvPr/>
        </p:nvSpPr>
        <p:spPr bwMode="auto">
          <a:xfrm>
            <a:off x="4800600" y="2163763"/>
            <a:ext cx="2362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down</a:t>
            </a:r>
          </a:p>
        </p:txBody>
      </p:sp>
      <p:sp>
        <p:nvSpPr>
          <p:cNvPr id="202761" name="Text Box 9"/>
          <p:cNvSpPr txBox="1">
            <a:spLocks noChangeArrowheads="1"/>
          </p:cNvSpPr>
          <p:nvPr/>
        </p:nvSpPr>
        <p:spPr bwMode="auto">
          <a:xfrm>
            <a:off x="4800600" y="3687763"/>
            <a:ext cx="2362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right</a:t>
            </a:r>
          </a:p>
        </p:txBody>
      </p:sp>
      <p:sp>
        <p:nvSpPr>
          <p:cNvPr id="202762" name="Text Box 10"/>
          <p:cNvSpPr txBox="1">
            <a:spLocks noChangeArrowheads="1"/>
          </p:cNvSpPr>
          <p:nvPr/>
        </p:nvSpPr>
        <p:spPr bwMode="auto">
          <a:xfrm>
            <a:off x="4800600" y="52578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left</a:t>
            </a:r>
          </a:p>
        </p:txBody>
      </p:sp>
    </p:spTree>
  </p:cSld>
  <p:clrMapOvr>
    <a:masterClrMapping/>
  </p:clrMapOvr>
  <p:transition xmlns:p14="http://schemas.microsoft.com/office/powerpoint/2010/main" spd="slow">
    <p:cover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2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2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2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0" grpId="0"/>
      <p:bldP spid="202761" grpId="0"/>
      <p:bldP spid="2027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3" descr="[image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86000"/>
            <a:ext cx="4062413" cy="368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solidFill>
            <a:schemeClr val="accent1"/>
          </a:solidFill>
        </p:spPr>
        <p:txBody>
          <a:bodyPr/>
          <a:lstStyle/>
          <a:p>
            <a:pPr algn="l"/>
            <a:r>
              <a:rPr lang="en-US">
                <a:solidFill>
                  <a:srgbClr val="0000FF"/>
                </a:solidFill>
                <a:latin typeface="Times New Roman" charset="0"/>
              </a:rPr>
              <a:t>Find the focus and </a:t>
            </a:r>
            <a:r>
              <a:rPr lang="en-US" u="sng">
                <a:solidFill>
                  <a:srgbClr val="0000FF"/>
                </a:solidFill>
                <a:latin typeface="Times New Roman" charset="0"/>
              </a:rPr>
              <a:t>equation</a:t>
            </a:r>
            <a:r>
              <a:rPr lang="en-US">
                <a:solidFill>
                  <a:srgbClr val="0000FF"/>
                </a:solidFill>
                <a:latin typeface="Times New Roman" charset="0"/>
              </a:rPr>
              <a:t> of the directrix. Then sketch the graph.</a:t>
            </a:r>
          </a:p>
        </p:txBody>
      </p:sp>
      <p:graphicFrame>
        <p:nvGraphicFramePr>
          <p:cNvPr id="11268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404813" y="1760538"/>
          <a:ext cx="27654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4" imgW="723600" imgH="228600" progId="Equation.DSMT4">
                  <p:embed/>
                </p:oleObj>
              </mc:Choice>
              <mc:Fallback>
                <p:oleObj name="Equation" r:id="rId4" imgW="7236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1760538"/>
                        <a:ext cx="276542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0" name="Object 3"/>
          <p:cNvGraphicFramePr>
            <a:graphicFrameLocks noChangeAspect="1"/>
          </p:cNvGraphicFramePr>
          <p:nvPr/>
        </p:nvGraphicFramePr>
        <p:xfrm>
          <a:off x="304800" y="2895600"/>
          <a:ext cx="228758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6" imgW="863225" imgH="253890" progId="Equation.DSMT4">
                  <p:embed/>
                </p:oleObj>
              </mc:Choice>
              <mc:Fallback>
                <p:oleObj name="Equation" r:id="rId6" imgW="863225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95600"/>
                        <a:ext cx="2287588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1" name="Object 4"/>
          <p:cNvGraphicFramePr>
            <a:graphicFrameLocks noChangeAspect="1"/>
          </p:cNvGraphicFramePr>
          <p:nvPr/>
        </p:nvGraphicFramePr>
        <p:xfrm>
          <a:off x="2743200" y="3095625"/>
          <a:ext cx="13462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8" imgW="507780" imgH="203112" progId="Equation.DSMT4">
                  <p:embed/>
                </p:oleObj>
              </mc:Choice>
              <mc:Fallback>
                <p:oleObj name="Equation" r:id="rId8" imgW="507780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095625"/>
                        <a:ext cx="134620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2" name="Object 5"/>
          <p:cNvGraphicFramePr>
            <a:graphicFrameLocks noChangeAspect="1"/>
          </p:cNvGraphicFramePr>
          <p:nvPr/>
        </p:nvGraphicFramePr>
        <p:xfrm>
          <a:off x="3429000" y="1600200"/>
          <a:ext cx="2098675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10" imgW="368140" imgH="253890" progId="Equation.DSMT4">
                  <p:embed/>
                </p:oleObj>
              </mc:Choice>
              <mc:Fallback>
                <p:oleObj name="Equation" r:id="rId10" imgW="368140" imgH="25389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600200"/>
                        <a:ext cx="2098675" cy="144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3" name="Object 6"/>
          <p:cNvGraphicFramePr>
            <a:graphicFrameLocks noChangeAspect="1"/>
          </p:cNvGraphicFramePr>
          <p:nvPr/>
        </p:nvGraphicFramePr>
        <p:xfrm>
          <a:off x="2901950" y="3729038"/>
          <a:ext cx="100965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12" imgW="380835" imgH="203112" progId="Equation.DSMT4">
                  <p:embed/>
                </p:oleObj>
              </mc:Choice>
              <mc:Fallback>
                <p:oleObj name="Equation" r:id="rId12" imgW="380835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950" y="3729038"/>
                        <a:ext cx="100965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4" name="Object 7"/>
          <p:cNvGraphicFramePr>
            <a:graphicFrameLocks noChangeAspect="1"/>
          </p:cNvGraphicFramePr>
          <p:nvPr/>
        </p:nvGraphicFramePr>
        <p:xfrm>
          <a:off x="15875" y="5029200"/>
          <a:ext cx="296068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14" imgW="1117115" imgH="203112" progId="Equation.DSMT4">
                  <p:embed/>
                </p:oleObj>
              </mc:Choice>
              <mc:Fallback>
                <p:oleObj name="Equation" r:id="rId14" imgW="1117115" imgH="20311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" y="5029200"/>
                        <a:ext cx="2960688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5" name="Object 8"/>
          <p:cNvGraphicFramePr>
            <a:graphicFrameLocks noChangeAspect="1"/>
          </p:cNvGraphicFramePr>
          <p:nvPr/>
        </p:nvGraphicFramePr>
        <p:xfrm>
          <a:off x="1981200" y="5441950"/>
          <a:ext cx="251777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16" imgW="431425" imgH="177646" progId="Equation.DSMT4">
                  <p:embed/>
                </p:oleObj>
              </mc:Choice>
              <mc:Fallback>
                <p:oleObj name="Equation" r:id="rId16" imgW="431425" imgH="177646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441950"/>
                        <a:ext cx="2517775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3006" name="Text Box 14"/>
          <p:cNvSpPr txBox="1">
            <a:spLocks noChangeArrowheads="1"/>
          </p:cNvSpPr>
          <p:nvPr/>
        </p:nvSpPr>
        <p:spPr bwMode="auto">
          <a:xfrm>
            <a:off x="5791200" y="16764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Opens right</a:t>
            </a:r>
          </a:p>
        </p:txBody>
      </p:sp>
    </p:spTree>
  </p:cSld>
  <p:clrMapOvr>
    <a:masterClrMapping/>
  </p:clrMapOvr>
  <p:transition xmlns:p14="http://schemas.microsoft.com/office/powerpoint/2010/main" spd="slow">
    <p:cover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3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3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3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3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3" descr="[image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79638"/>
            <a:ext cx="4062413" cy="368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solidFill>
            <a:schemeClr val="accent1"/>
          </a:solidFill>
        </p:spPr>
        <p:txBody>
          <a:bodyPr/>
          <a:lstStyle/>
          <a:p>
            <a:pPr algn="l"/>
            <a:r>
              <a:rPr lang="en-US">
                <a:solidFill>
                  <a:srgbClr val="0000FF"/>
                </a:solidFill>
                <a:latin typeface="Times New Roman" charset="0"/>
              </a:rPr>
              <a:t>Find the focus and </a:t>
            </a:r>
            <a:r>
              <a:rPr lang="en-US" u="sng">
                <a:solidFill>
                  <a:srgbClr val="0000FF"/>
                </a:solidFill>
                <a:latin typeface="Times New Roman" charset="0"/>
              </a:rPr>
              <a:t>equation</a:t>
            </a:r>
            <a:r>
              <a:rPr lang="en-US">
                <a:solidFill>
                  <a:srgbClr val="0000FF"/>
                </a:solidFill>
                <a:latin typeface="Times New Roman" charset="0"/>
              </a:rPr>
              <a:t> of the directrix. Then sketch the graph.</a:t>
            </a:r>
          </a:p>
        </p:txBody>
      </p:sp>
      <p:graphicFrame>
        <p:nvGraphicFramePr>
          <p:cNvPr id="12292" name="Object 2"/>
          <p:cNvGraphicFramePr>
            <a:graphicFrameLocks noChangeAspect="1"/>
          </p:cNvGraphicFramePr>
          <p:nvPr/>
        </p:nvGraphicFramePr>
        <p:xfrm>
          <a:off x="406400" y="1760538"/>
          <a:ext cx="26797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4" imgW="672840" imgH="228600" progId="Equation.DSMT4">
                  <p:embed/>
                </p:oleObj>
              </mc:Choice>
              <mc:Fallback>
                <p:oleObj name="Equation" r:id="rId4" imgW="67284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760538"/>
                        <a:ext cx="26797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34" name="Object 3"/>
          <p:cNvGraphicFramePr>
            <a:graphicFrameLocks noChangeAspect="1"/>
          </p:cNvGraphicFramePr>
          <p:nvPr/>
        </p:nvGraphicFramePr>
        <p:xfrm>
          <a:off x="152400" y="2590800"/>
          <a:ext cx="228758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6" imgW="863225" imgH="253890" progId="Equation.DSMT4">
                  <p:embed/>
                </p:oleObj>
              </mc:Choice>
              <mc:Fallback>
                <p:oleObj name="Equation" r:id="rId6" imgW="863225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590800"/>
                        <a:ext cx="2287588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38" name="Object 4"/>
          <p:cNvGraphicFramePr>
            <a:graphicFrameLocks noChangeAspect="1"/>
          </p:cNvGraphicFramePr>
          <p:nvPr/>
        </p:nvGraphicFramePr>
        <p:xfrm>
          <a:off x="2438400" y="2971800"/>
          <a:ext cx="121126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8" imgW="457002" imgH="203112" progId="Equation.DSMT4">
                  <p:embed/>
                </p:oleObj>
              </mc:Choice>
              <mc:Fallback>
                <p:oleObj name="Equation" r:id="rId8" imgW="457002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971800"/>
                        <a:ext cx="1211263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40" name="Object 5"/>
          <p:cNvGraphicFramePr>
            <a:graphicFrameLocks noChangeAspect="1"/>
          </p:cNvGraphicFramePr>
          <p:nvPr/>
        </p:nvGraphicFramePr>
        <p:xfrm>
          <a:off x="3810000" y="2057400"/>
          <a:ext cx="1849438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10" imgW="418918" imgH="431613" progId="Equation.DSMT4">
                  <p:embed/>
                </p:oleObj>
              </mc:Choice>
              <mc:Fallback>
                <p:oleObj name="Equation" r:id="rId10" imgW="418918" imgH="43161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057400"/>
                        <a:ext cx="1849438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41" name="Object 6"/>
          <p:cNvGraphicFramePr>
            <a:graphicFrameLocks noChangeAspect="1"/>
          </p:cNvGraphicFramePr>
          <p:nvPr/>
        </p:nvGraphicFramePr>
        <p:xfrm>
          <a:off x="2667000" y="3352800"/>
          <a:ext cx="1042988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12" imgW="393529" imgH="393529" progId="Equation.DSMT4">
                  <p:embed/>
                </p:oleObj>
              </mc:Choice>
              <mc:Fallback>
                <p:oleObj name="Equation" r:id="rId12" imgW="393529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352800"/>
                        <a:ext cx="1042988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43" name="Object 7"/>
          <p:cNvGraphicFramePr>
            <a:graphicFrameLocks noChangeAspect="1"/>
          </p:cNvGraphicFramePr>
          <p:nvPr/>
        </p:nvGraphicFramePr>
        <p:xfrm>
          <a:off x="0" y="4572000"/>
          <a:ext cx="29940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14" imgW="1129810" imgH="203112" progId="Equation.DSMT4">
                  <p:embed/>
                </p:oleObj>
              </mc:Choice>
              <mc:Fallback>
                <p:oleObj name="Equation" r:id="rId14" imgW="1129810" imgH="20311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0"/>
                        <a:ext cx="29940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44" name="Object 8"/>
          <p:cNvGraphicFramePr>
            <a:graphicFrameLocks noChangeAspect="1"/>
          </p:cNvGraphicFramePr>
          <p:nvPr/>
        </p:nvGraphicFramePr>
        <p:xfrm>
          <a:off x="2006600" y="4697413"/>
          <a:ext cx="2336800" cy="185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16" imgW="495085" imgH="393529" progId="Equation.DSMT4">
                  <p:embed/>
                </p:oleObj>
              </mc:Choice>
              <mc:Fallback>
                <p:oleObj name="Equation" r:id="rId16" imgW="495085" imgH="39352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600" y="4697413"/>
                        <a:ext cx="2336800" cy="185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45" name="Text Box 25"/>
          <p:cNvSpPr txBox="1">
            <a:spLocks noChangeArrowheads="1"/>
          </p:cNvSpPr>
          <p:nvPr/>
        </p:nvSpPr>
        <p:spPr bwMode="auto">
          <a:xfrm>
            <a:off x="5791200" y="16764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Opens up</a:t>
            </a:r>
          </a:p>
        </p:txBody>
      </p:sp>
    </p:spTree>
  </p:cSld>
  <p:clrMapOvr>
    <a:masterClrMapping/>
  </p:clrMapOvr>
  <p:transition xmlns:p14="http://schemas.microsoft.com/office/powerpoint/2010/main" spd="slow">
    <p:cover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5" grpId="0" autoUpdateAnimBg="0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997</TotalTime>
  <Pages>12</Pages>
  <Words>402</Words>
  <Application>Microsoft Macintosh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Times New Roman</vt:lpstr>
      <vt:lpstr>Arial</vt:lpstr>
      <vt:lpstr>Bernard MT Condensed</vt:lpstr>
      <vt:lpstr>Century Gothic</vt:lpstr>
      <vt:lpstr>Times</vt:lpstr>
      <vt:lpstr>Microsoft Office 98</vt:lpstr>
      <vt:lpstr>iRespondQuestionMaster</vt:lpstr>
      <vt:lpstr>iRespondGraphMaster</vt:lpstr>
      <vt:lpstr>MathType 6.0 Equation</vt:lpstr>
      <vt:lpstr>MathType 5.0 Equation</vt:lpstr>
      <vt:lpstr>PowerPoint Presentation</vt:lpstr>
      <vt:lpstr> Day 17: Parabolas</vt:lpstr>
      <vt:lpstr>Parabolas</vt:lpstr>
      <vt:lpstr>PowerPoint Presentation</vt:lpstr>
      <vt:lpstr>PowerPoint Presentation</vt:lpstr>
      <vt:lpstr>Standard Equation of a Parabola: (Vertex at the origin)</vt:lpstr>
      <vt:lpstr>Tell whether the parabola opens up down, left, or right.</vt:lpstr>
      <vt:lpstr>Find the focus and equation of the directrix. Then sketch the graph.</vt:lpstr>
      <vt:lpstr>Find the focus and equation of the directrix. Then sketch the graph.</vt:lpstr>
      <vt:lpstr>Find the focus and equation of the directrix. Then sketch the graph.</vt:lpstr>
      <vt:lpstr>Find the focus and equation of the directrix. Then sketch the graph.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11.1 Parabolas</dc:title>
  <dc:creator>Technology Resources</dc:creator>
  <cp:lastModifiedBy>Rukayat Giwa</cp:lastModifiedBy>
  <cp:revision>61</cp:revision>
  <cp:lastPrinted>2012-03-13T13:19:25Z</cp:lastPrinted>
  <dcterms:created xsi:type="dcterms:W3CDTF">1999-02-15T19:15:22Z</dcterms:created>
  <dcterms:modified xsi:type="dcterms:W3CDTF">2013-11-06T23:32:42Z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