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38" r:id="rId2"/>
  </p:sldMasterIdLst>
  <p:notesMasterIdLst>
    <p:notesMasterId r:id="rId24"/>
  </p:notesMasterIdLst>
  <p:sldIdLst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B22E8-9422-EA4A-8C01-F27C62C5823A}" type="datetimeFigureOut">
              <a:rPr lang="en-US" smtClean="0"/>
              <a:t>8/18/14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1D371-9915-104A-8531-16B29F00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C2D7A2-89B2-4EFD-8C7E-84E062DB1E3A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B14584-B207-4213-BE5D-6DEDF6355CA5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28578A3-AA16-364F-B82A-BB3DD0E93A8F}" type="datetimeFigureOut">
              <a:rPr lang="en-US" smtClean="0"/>
              <a:t>8/18/14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A08EAC0-40C2-3F47-9710-3C10179AEF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15911" y="1936510"/>
            <a:ext cx="5723468" cy="1828090"/>
          </a:xfrm>
        </p:spPr>
        <p:txBody>
          <a:bodyPr>
            <a:noAutofit/>
          </a:bodyPr>
          <a:lstStyle/>
          <a:p>
            <a:r>
              <a:rPr lang="en-US" sz="4000" b="1" smtClean="0"/>
              <a:t>Lesson </a:t>
            </a:r>
            <a:r>
              <a:rPr lang="en-US" sz="4000" b="1" smtClean="0"/>
              <a:t>4: </a:t>
            </a:r>
            <a:r>
              <a:rPr lang="en-US" sz="4000" b="1" dirty="0" smtClean="0"/>
              <a:t>Congruence Statements (CPCTC) &amp; 5 Ways to Prove Triangles Congruent</a:t>
            </a:r>
            <a:endParaRPr lang="en-US" sz="4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Analytic Geometry</a:t>
            </a:r>
          </a:p>
          <a:p>
            <a:r>
              <a:rPr lang="en-US" dirty="0"/>
              <a:t>Unit 1: Similarity, Congruence &amp; Proofs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6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762000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50E28"/>
                </a:solidFill>
              </a:rPr>
              <a:t>Fill in the blanks</a:t>
            </a:r>
            <a:r>
              <a:rPr lang="en-US" smtClean="0">
                <a:solidFill>
                  <a:srgbClr val="750E28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28600" y="1669774"/>
            <a:ext cx="518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800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BCA   ____</a:t>
            </a:r>
          </a:p>
          <a:p>
            <a:pPr marL="342900" indent="-342900">
              <a:spcBef>
                <a:spcPct val="20000"/>
              </a:spcBef>
            </a:pPr>
            <a:r>
              <a:rPr lang="en-US" sz="4800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____   GFE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276600" y="1660939"/>
            <a:ext cx="175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CC00"/>
                </a:solidFill>
                <a:sym typeface="Symbol" pitchFamily="18" charset="2"/>
              </a:rPr>
              <a:t>EGF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62000" y="2478157"/>
            <a:ext cx="2133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CC00"/>
                </a:solidFill>
                <a:sym typeface="Symbol" pitchFamily="18" charset="2"/>
              </a:rPr>
              <a:t>CAB</a:t>
            </a:r>
          </a:p>
        </p:txBody>
      </p:sp>
      <p:pic>
        <p:nvPicPr>
          <p:cNvPr id="23558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 b="1422"/>
          <a:stretch>
            <a:fillRect/>
          </a:stretch>
        </p:blipFill>
        <p:spPr bwMode="auto">
          <a:xfrm>
            <a:off x="4724400" y="1524000"/>
            <a:ext cx="41719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06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762000"/>
          </a:xfrm>
          <a:solidFill>
            <a:srgbClr val="DDDDDD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>
                <a:solidFill>
                  <a:srgbClr val="750E28"/>
                </a:solidFill>
              </a:rPr>
              <a:t>Complete the congruence statement.</a:t>
            </a:r>
            <a:r>
              <a:rPr lang="en-US" smtClean="0">
                <a:solidFill>
                  <a:srgbClr val="750E28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7991" y="1923774"/>
            <a:ext cx="518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800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_____   JKN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72435" y="1923774"/>
            <a:ext cx="175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CC00"/>
                </a:solidFill>
                <a:sym typeface="Symbol" pitchFamily="18" charset="2"/>
              </a:rPr>
              <a:t>MKL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55617"/>
            <a:ext cx="593407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9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762000"/>
          </a:xfrm>
          <a:solidFill>
            <a:srgbClr val="DDDDDD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>
                <a:solidFill>
                  <a:srgbClr val="750E28"/>
                </a:solidFill>
              </a:rPr>
              <a:t>Complete the congruence statement.</a:t>
            </a:r>
            <a:r>
              <a:rPr lang="en-US" smtClean="0">
                <a:solidFill>
                  <a:srgbClr val="750E28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1680818"/>
            <a:ext cx="518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800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_____   CBD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38200" y="1573420"/>
            <a:ext cx="175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CC00"/>
                </a:solidFill>
                <a:sym typeface="Symbol" pitchFamily="18" charset="2"/>
              </a:rPr>
              <a:t>ABD</a:t>
            </a: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405063"/>
            <a:ext cx="5400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4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There are 5 ways to prove triangles congruent.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SSS, SAS, AAS, ASA &amp; HL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360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Side-Side-Side (SSS) Congruence Postulate</a:t>
            </a:r>
            <a:endParaRPr lang="en-US" b="1" dirty="0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1484243" y="2209800"/>
            <a:ext cx="2209800" cy="1219200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5599043" y="2209800"/>
            <a:ext cx="2209800" cy="12192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1865243" y="2590800"/>
            <a:ext cx="457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5980043" y="2667000"/>
            <a:ext cx="457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H="1">
            <a:off x="6894443" y="25146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 flipH="1">
            <a:off x="7046843" y="26670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2855843" y="25908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flipH="1">
            <a:off x="3008243" y="27432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 flipH="1">
            <a:off x="6665843" y="3200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 flipH="1">
            <a:off x="6818243" y="3200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H="1">
            <a:off x="6970643" y="3200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flipH="1">
            <a:off x="2474843" y="3200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23"/>
          <p:cNvSpPr>
            <a:spLocks noChangeShapeType="1"/>
          </p:cNvSpPr>
          <p:nvPr/>
        </p:nvSpPr>
        <p:spPr bwMode="auto">
          <a:xfrm flipH="1">
            <a:off x="2627243" y="3200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 flipH="1">
            <a:off x="2779643" y="3200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65243" y="4251739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the three sides of one triangle are congruent to the three sides of another triangle, then the two triangles are congruent.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2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Side-Angle-Side (SAS) Congruence Postulate</a:t>
            </a:r>
            <a:endParaRPr lang="en-US" b="1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815013" y="2332037"/>
            <a:ext cx="3276600" cy="990600"/>
          </a:xfrm>
          <a:prstGeom prst="rtTriangle">
            <a:avLst/>
          </a:prstGeom>
          <a:solidFill>
            <a:schemeClr val="accent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006013" y="2332037"/>
            <a:ext cx="3276600" cy="990600"/>
          </a:xfrm>
          <a:prstGeom prst="rtTriangle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026401" y="3035300"/>
            <a:ext cx="131762" cy="292100"/>
          </a:xfrm>
          <a:custGeom>
            <a:avLst/>
            <a:gdLst>
              <a:gd name="T0" fmla="*/ 2147483647 w 83"/>
              <a:gd name="T1" fmla="*/ 2147483647 h 184"/>
              <a:gd name="T2" fmla="*/ 2147483647 w 83"/>
              <a:gd name="T3" fmla="*/ 2147483647 h 184"/>
              <a:gd name="T4" fmla="*/ 2147483647 w 83"/>
              <a:gd name="T5" fmla="*/ 2147483647 h 184"/>
              <a:gd name="T6" fmla="*/ 2147483647 w 83"/>
              <a:gd name="T7" fmla="*/ 2147483647 h 184"/>
              <a:gd name="T8" fmla="*/ 2147483647 w 83"/>
              <a:gd name="T9" fmla="*/ 2147483647 h 184"/>
              <a:gd name="T10" fmla="*/ 2147483647 w 83"/>
              <a:gd name="T11" fmla="*/ 2147483647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"/>
              <a:gd name="T19" fmla="*/ 0 h 184"/>
              <a:gd name="T20" fmla="*/ 83 w 83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" h="184">
                <a:moveTo>
                  <a:pt x="83" y="4"/>
                </a:moveTo>
                <a:cubicBezTo>
                  <a:pt x="0" y="32"/>
                  <a:pt x="45" y="0"/>
                  <a:pt x="20" y="58"/>
                </a:cubicBezTo>
                <a:cubicBezTo>
                  <a:pt x="16" y="68"/>
                  <a:pt x="8" y="76"/>
                  <a:pt x="2" y="85"/>
                </a:cubicBezTo>
                <a:cubicBezTo>
                  <a:pt x="5" y="97"/>
                  <a:pt x="4" y="111"/>
                  <a:pt x="11" y="121"/>
                </a:cubicBezTo>
                <a:cubicBezTo>
                  <a:pt x="17" y="130"/>
                  <a:pt x="30" y="131"/>
                  <a:pt x="38" y="139"/>
                </a:cubicBezTo>
                <a:cubicBezTo>
                  <a:pt x="44" y="145"/>
                  <a:pt x="66" y="176"/>
                  <a:pt x="74" y="184"/>
                </a:cubicBezTo>
              </a:path>
            </a:pathLst>
          </a:custGeom>
          <a:noFill/>
          <a:ln w="57150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7301538" y="3070225"/>
            <a:ext cx="128588" cy="257175"/>
          </a:xfrm>
          <a:custGeom>
            <a:avLst/>
            <a:gdLst>
              <a:gd name="T0" fmla="*/ 2147483647 w 81"/>
              <a:gd name="T1" fmla="*/ 0 h 162"/>
              <a:gd name="T2" fmla="*/ 0 w 81"/>
              <a:gd name="T3" fmla="*/ 2147483647 h 162"/>
              <a:gd name="T4" fmla="*/ 2147483647 w 81"/>
              <a:gd name="T5" fmla="*/ 2147483647 h 162"/>
              <a:gd name="T6" fmla="*/ 2147483647 w 81"/>
              <a:gd name="T7" fmla="*/ 2147483647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162"/>
              <a:gd name="T14" fmla="*/ 81 w 81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162">
                <a:moveTo>
                  <a:pt x="81" y="0"/>
                </a:moveTo>
                <a:cubicBezTo>
                  <a:pt x="31" y="17"/>
                  <a:pt x="27" y="67"/>
                  <a:pt x="0" y="108"/>
                </a:cubicBezTo>
                <a:cubicBezTo>
                  <a:pt x="6" y="117"/>
                  <a:pt x="10" y="128"/>
                  <a:pt x="18" y="135"/>
                </a:cubicBezTo>
                <a:cubicBezTo>
                  <a:pt x="51" y="161"/>
                  <a:pt x="45" y="125"/>
                  <a:pt x="45" y="162"/>
                </a:cubicBezTo>
              </a:path>
            </a:pathLst>
          </a:custGeom>
          <a:noFill/>
          <a:ln w="57150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729413" y="2484437"/>
            <a:ext cx="152400" cy="3048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072813" y="2560637"/>
            <a:ext cx="152400" cy="3048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577013" y="3094037"/>
            <a:ext cx="0" cy="38100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729413" y="3094037"/>
            <a:ext cx="0" cy="38100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920413" y="3170237"/>
            <a:ext cx="0" cy="38100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768013" y="3170237"/>
            <a:ext cx="0" cy="38100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65243" y="3865217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two sides and the included angle of one triangle are congruent to the two sides and the included angle of another triangle, then the two triangles are congruent.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182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Angle-Angle-Side (AAS)</a:t>
            </a:r>
            <a:br>
              <a:rPr lang="en-US" b="1" dirty="0" smtClean="0"/>
            </a:br>
            <a:r>
              <a:rPr lang="en-US" b="1" dirty="0" smtClean="0"/>
              <a:t>Congruence Postulate</a:t>
            </a:r>
            <a:endParaRPr lang="en-US" b="1" dirty="0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-372165" y="7543800"/>
            <a:ext cx="7315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500" b="1" dirty="0">
                <a:latin typeface="Century Gothic" pitchFamily="34" charset="0"/>
              </a:rPr>
              <a:t>Two Angles and One Side that is NOT included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47914" y="4817358"/>
            <a:ext cx="7023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 two angles and a </a:t>
            </a:r>
            <a:r>
              <a:rPr lang="en-US" sz="2000" dirty="0" err="1" smtClean="0"/>
              <a:t>nonincluded</a:t>
            </a:r>
            <a:r>
              <a:rPr lang="en-US" sz="2000" dirty="0" smtClean="0"/>
              <a:t> side of one triangle are congruent to two angles and the corresponding side of another triangle, then the triangles are congruent.</a:t>
            </a:r>
            <a:endParaRPr lang="en-US" sz="2000" dirty="0"/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2160887" y="2193240"/>
            <a:ext cx="850766" cy="1951758"/>
            <a:chOff x="1056" y="1440"/>
            <a:chExt cx="816" cy="1872"/>
          </a:xfrm>
        </p:grpSpPr>
        <p:sp>
          <p:nvSpPr>
            <p:cNvPr id="45" name="AutoShape 4"/>
            <p:cNvSpPr>
              <a:spLocks noChangeArrowheads="1"/>
            </p:cNvSpPr>
            <p:nvPr/>
          </p:nvSpPr>
          <p:spPr bwMode="auto">
            <a:xfrm>
              <a:off x="1056" y="1440"/>
              <a:ext cx="816" cy="177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-1244165">
              <a:off x="1392" y="1776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solidFill>
              <a:srgbClr val="FFFF00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 rot="7396154">
              <a:off x="1594" y="3068"/>
              <a:ext cx="240" cy="58"/>
            </a:xfrm>
            <a:custGeom>
              <a:avLst/>
              <a:gdLst>
                <a:gd name="T0" fmla="*/ 0 w 153"/>
                <a:gd name="T1" fmla="*/ 0 h 90"/>
                <a:gd name="T2" fmla="*/ 1882 w 153"/>
                <a:gd name="T3" fmla="*/ 6 h 90"/>
                <a:gd name="T4" fmla="*/ 2276 w 153"/>
                <a:gd name="T5" fmla="*/ 3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solidFill>
              <a:srgbClr val="FFFF00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 rot="6401790">
              <a:off x="1696" y="3104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solidFill>
              <a:srgbClr val="FFFF00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>
              <a:off x="1440" y="307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9"/>
          <p:cNvGrpSpPr>
            <a:grpSpLocks/>
          </p:cNvGrpSpPr>
          <p:nvPr/>
        </p:nvGrpSpPr>
        <p:grpSpPr bwMode="auto">
          <a:xfrm>
            <a:off x="6047087" y="2269440"/>
            <a:ext cx="850766" cy="1951758"/>
            <a:chOff x="2688" y="1392"/>
            <a:chExt cx="816" cy="1872"/>
          </a:xfrm>
        </p:grpSpPr>
        <p:sp>
          <p:nvSpPr>
            <p:cNvPr id="51" name="AutoShape 10"/>
            <p:cNvSpPr>
              <a:spLocks noChangeArrowheads="1"/>
            </p:cNvSpPr>
            <p:nvPr/>
          </p:nvSpPr>
          <p:spPr bwMode="auto">
            <a:xfrm>
              <a:off x="2688" y="1392"/>
              <a:ext cx="816" cy="1776"/>
            </a:xfrm>
            <a:prstGeom prst="triangle">
              <a:avLst>
                <a:gd name="adj" fmla="val 50000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 rot="-1244165">
              <a:off x="3024" y="1728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solidFill>
              <a:srgbClr val="99FF99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 rot="6401790">
              <a:off x="3328" y="3056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solidFill>
              <a:srgbClr val="99FF99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 rot="7396154">
              <a:off x="3221" y="3019"/>
              <a:ext cx="240" cy="58"/>
            </a:xfrm>
            <a:custGeom>
              <a:avLst/>
              <a:gdLst>
                <a:gd name="T0" fmla="*/ 0 w 153"/>
                <a:gd name="T1" fmla="*/ 0 h 90"/>
                <a:gd name="T2" fmla="*/ 1882 w 153"/>
                <a:gd name="T3" fmla="*/ 6 h 90"/>
                <a:gd name="T4" fmla="*/ 2276 w 153"/>
                <a:gd name="T5" fmla="*/ 3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solidFill>
              <a:srgbClr val="99FF99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>
              <a:off x="3024" y="3024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16"/>
          <p:cNvGrpSpPr>
            <a:grpSpLocks/>
          </p:cNvGrpSpPr>
          <p:nvPr/>
        </p:nvGrpSpPr>
        <p:grpSpPr bwMode="auto">
          <a:xfrm>
            <a:off x="2237087" y="1964640"/>
            <a:ext cx="1401262" cy="2702434"/>
            <a:chOff x="1440" y="816"/>
            <a:chExt cx="1344" cy="2592"/>
          </a:xfrm>
        </p:grpSpPr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 rot="5643313">
              <a:off x="1266" y="1891"/>
              <a:ext cx="2123" cy="912"/>
            </a:xfrm>
            <a:prstGeom prst="curvedDownArrow">
              <a:avLst>
                <a:gd name="adj1" fmla="val 24852"/>
                <a:gd name="adj2" fmla="val 71409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680" y="816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5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208" y="2400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6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40" y="2688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S</a:t>
              </a:r>
            </a:p>
          </p:txBody>
        </p:sp>
      </p:grpSp>
      <p:grpSp>
        <p:nvGrpSpPr>
          <p:cNvPr id="61" name="Group 21"/>
          <p:cNvGrpSpPr>
            <a:grpSpLocks/>
          </p:cNvGrpSpPr>
          <p:nvPr/>
        </p:nvGrpSpPr>
        <p:grpSpPr bwMode="auto">
          <a:xfrm>
            <a:off x="6199487" y="2117040"/>
            <a:ext cx="1301172" cy="2652389"/>
            <a:chOff x="3936" y="912"/>
            <a:chExt cx="1248" cy="2544"/>
          </a:xfrm>
        </p:grpSpPr>
        <p:sp>
          <p:nvSpPr>
            <p:cNvPr id="62" name="AutoShape 22"/>
            <p:cNvSpPr>
              <a:spLocks noChangeArrowheads="1"/>
            </p:cNvSpPr>
            <p:nvPr/>
          </p:nvSpPr>
          <p:spPr bwMode="auto">
            <a:xfrm rot="5766319">
              <a:off x="3666" y="1939"/>
              <a:ext cx="2123" cy="912"/>
            </a:xfrm>
            <a:prstGeom prst="curvedDownArrow">
              <a:avLst>
                <a:gd name="adj1" fmla="val 24852"/>
                <a:gd name="adj2" fmla="val 71409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080" y="912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64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704" y="2352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65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936" y="2880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27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Angle-Side-Angle (ASA) Congruence Postulate</a:t>
            </a:r>
            <a:endParaRPr lang="en-US" b="1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38140" y="2471611"/>
            <a:ext cx="928747" cy="2031633"/>
            <a:chOff x="1056" y="1440"/>
            <a:chExt cx="816" cy="1785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1056" y="1440"/>
              <a:ext cx="816" cy="1776"/>
            </a:xfrm>
            <a:prstGeom prst="triangle">
              <a:avLst>
                <a:gd name="adj" fmla="val 50000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-1244165">
              <a:off x="1392" y="1776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rot="7396154">
              <a:off x="1594" y="3068"/>
              <a:ext cx="240" cy="58"/>
            </a:xfrm>
            <a:custGeom>
              <a:avLst/>
              <a:gdLst>
                <a:gd name="T0" fmla="*/ 0 w 153"/>
                <a:gd name="T1" fmla="*/ 0 h 90"/>
                <a:gd name="T2" fmla="*/ 1882 w 153"/>
                <a:gd name="T3" fmla="*/ 6 h 90"/>
                <a:gd name="T4" fmla="*/ 2276 w 153"/>
                <a:gd name="T5" fmla="*/ 3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 rot="6401790">
              <a:off x="1696" y="3104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632" y="2448"/>
              <a:ext cx="144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671940" y="2333498"/>
            <a:ext cx="928747" cy="2031634"/>
            <a:chOff x="2688" y="1392"/>
            <a:chExt cx="816" cy="1785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688" y="1392"/>
              <a:ext cx="816" cy="1776"/>
            </a:xfrm>
            <a:prstGeom prst="triangle">
              <a:avLst>
                <a:gd name="adj" fmla="val 50000"/>
              </a:avLst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 rot="-1244165">
              <a:off x="3024" y="1728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 rot="6401790">
              <a:off x="3328" y="3056"/>
              <a:ext cx="153" cy="90"/>
            </a:xfrm>
            <a:custGeom>
              <a:avLst/>
              <a:gdLst>
                <a:gd name="T0" fmla="*/ 0 w 153"/>
                <a:gd name="T1" fmla="*/ 0 h 90"/>
                <a:gd name="T2" fmla="*/ 126 w 153"/>
                <a:gd name="T3" fmla="*/ 90 h 90"/>
                <a:gd name="T4" fmla="*/ 153 w 153"/>
                <a:gd name="T5" fmla="*/ 45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 rot="7396154">
              <a:off x="3221" y="3019"/>
              <a:ext cx="240" cy="58"/>
            </a:xfrm>
            <a:custGeom>
              <a:avLst/>
              <a:gdLst>
                <a:gd name="T0" fmla="*/ 0 w 153"/>
                <a:gd name="T1" fmla="*/ 0 h 90"/>
                <a:gd name="T2" fmla="*/ 1882 w 153"/>
                <a:gd name="T3" fmla="*/ 6 h 90"/>
                <a:gd name="T4" fmla="*/ 2276 w 153"/>
                <a:gd name="T5" fmla="*/ 3 h 90"/>
                <a:gd name="T6" fmla="*/ 0 60000 65536"/>
                <a:gd name="T7" fmla="*/ 0 60000 65536"/>
                <a:gd name="T8" fmla="*/ 0 60000 65536"/>
                <a:gd name="T9" fmla="*/ 0 w 153"/>
                <a:gd name="T10" fmla="*/ 0 h 90"/>
                <a:gd name="T11" fmla="*/ 153 w 153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90">
                  <a:moveTo>
                    <a:pt x="0" y="0"/>
                  </a:moveTo>
                  <a:cubicBezTo>
                    <a:pt x="17" y="86"/>
                    <a:pt x="46" y="79"/>
                    <a:pt x="126" y="90"/>
                  </a:cubicBezTo>
                  <a:cubicBezTo>
                    <a:pt x="138" y="55"/>
                    <a:pt x="128" y="70"/>
                    <a:pt x="153" y="45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3264" y="2400"/>
              <a:ext cx="144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471540" y="2257298"/>
            <a:ext cx="1311172" cy="2580233"/>
            <a:chOff x="1632" y="768"/>
            <a:chExt cx="1152" cy="2267"/>
          </a:xfrm>
        </p:grpSpPr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 rot="5364887">
              <a:off x="1362" y="1614"/>
              <a:ext cx="2123" cy="720"/>
            </a:xfrm>
            <a:prstGeom prst="curvedDownArrow">
              <a:avLst>
                <a:gd name="adj1" fmla="val 31479"/>
                <a:gd name="adj2" fmla="val 90451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680" y="768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18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632" y="2592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19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112" y="1680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S</a:t>
              </a: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6205340" y="2181098"/>
            <a:ext cx="1311172" cy="2580233"/>
            <a:chOff x="1632" y="768"/>
            <a:chExt cx="1152" cy="2267"/>
          </a:xfrm>
        </p:grpSpPr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 rot="5364887">
              <a:off x="1362" y="1614"/>
              <a:ext cx="2123" cy="720"/>
            </a:xfrm>
            <a:prstGeom prst="curvedDownArrow">
              <a:avLst>
                <a:gd name="adj1" fmla="val 31479"/>
                <a:gd name="adj2" fmla="val 90451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680" y="768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23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632" y="2592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A</a:t>
              </a:r>
            </a:p>
          </p:txBody>
        </p:sp>
        <p:sp>
          <p:nvSpPr>
            <p:cNvPr id="24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112" y="1680"/>
              <a:ext cx="28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81652" y="4748811"/>
            <a:ext cx="6878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two angles and the included side of one triangle are congruent to two angles and the included side of another triangle, then the two triangles are congruent.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682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Hypotenuse Leg</a:t>
            </a:r>
            <a:endParaRPr lang="en-US" b="1" dirty="0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537831" y="2063549"/>
            <a:ext cx="1325137" cy="1752600"/>
          </a:xfrm>
          <a:prstGeom prst="rtTriangl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37831" y="3602417"/>
            <a:ext cx="213732" cy="2137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678516" y="2142304"/>
            <a:ext cx="1325137" cy="1752600"/>
          </a:xfrm>
          <a:prstGeom prst="rtTriangl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95633" y="3681172"/>
            <a:ext cx="213732" cy="2137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3034060" y="2851569"/>
            <a:ext cx="341971" cy="2564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6314955" y="2930324"/>
            <a:ext cx="341971" cy="2564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6279575" y="3723918"/>
            <a:ext cx="1" cy="34197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6431975" y="3733443"/>
            <a:ext cx="1" cy="34197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051688" y="3635638"/>
            <a:ext cx="1" cy="34197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3204088" y="3645163"/>
            <a:ext cx="1" cy="34197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WordArt 14"/>
          <p:cNvSpPr>
            <a:spLocks noChangeArrowheads="1" noChangeShapeType="1" noTextEdit="1"/>
          </p:cNvSpPr>
          <p:nvPr/>
        </p:nvSpPr>
        <p:spPr bwMode="auto">
          <a:xfrm>
            <a:off x="3862968" y="1999429"/>
            <a:ext cx="1367884" cy="10686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entury Gothic"/>
              </a:rPr>
              <a:t>HL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8783" y="4395304"/>
            <a:ext cx="6361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the hypotenuse and a leg of one right triangle are congruent to the hypotenuse and leg of another right triangle, then the triangles are congruent.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52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AutoShape 2"/>
          <p:cNvSpPr>
            <a:spLocks noChangeArrowheads="1"/>
          </p:cNvSpPr>
          <p:nvPr/>
        </p:nvSpPr>
        <p:spPr bwMode="auto">
          <a:xfrm>
            <a:off x="5867400" y="876300"/>
            <a:ext cx="1828800" cy="1752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762000" y="876300"/>
            <a:ext cx="2362200" cy="514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1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Gothic"/>
              </a:rPr>
              <a:t>SSS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Gothic"/>
              </a:rPr>
              <a:t>SAS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Gothic"/>
              </a:rPr>
              <a:t>ASA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Gothic"/>
              </a:rPr>
              <a:t>AAS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entury Gothic"/>
              </a:rPr>
              <a:t>HL</a:t>
            </a:r>
          </a:p>
        </p:txBody>
      </p:sp>
      <p:graphicFrame>
        <p:nvGraphicFramePr>
          <p:cNvPr id="1475588" name="Object 2"/>
          <p:cNvGraphicFramePr>
            <a:graphicFrameLocks noChangeAspect="1"/>
          </p:cNvGraphicFramePr>
          <p:nvPr/>
        </p:nvGraphicFramePr>
        <p:xfrm>
          <a:off x="2209800" y="-762000"/>
          <a:ext cx="4038600" cy="807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101512" imgH="203024" progId="Equation.3">
                  <p:embed/>
                </p:oleObj>
              </mc:Choice>
              <mc:Fallback>
                <p:oleObj name="Equation" r:id="rId4" imgW="10151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-762000"/>
                        <a:ext cx="4038600" cy="807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5589" name="Text Box 5"/>
          <p:cNvSpPr txBox="1">
            <a:spLocks noChangeArrowheads="1"/>
          </p:cNvSpPr>
          <p:nvPr/>
        </p:nvSpPr>
        <p:spPr bwMode="auto">
          <a:xfrm>
            <a:off x="5029200" y="3610113"/>
            <a:ext cx="3264452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>
                <a:latin typeface="Century Gothic" pitchFamily="34" charset="0"/>
              </a:rPr>
              <a:t>Only </a:t>
            </a:r>
            <a:r>
              <a:rPr lang="en-US" sz="3600" dirty="0">
                <a:latin typeface="Century Gothic" pitchFamily="34" charset="0"/>
              </a:rPr>
              <a:t>Ways To Prove Triangles Are Congruent</a:t>
            </a:r>
          </a:p>
        </p:txBody>
      </p:sp>
      <p:sp>
        <p:nvSpPr>
          <p:cNvPr id="1475590" name="Text Box 6"/>
          <p:cNvSpPr txBox="1">
            <a:spLocks noChangeArrowheads="1"/>
          </p:cNvSpPr>
          <p:nvPr/>
        </p:nvSpPr>
        <p:spPr bwMode="auto">
          <a:xfrm>
            <a:off x="5867400" y="1219200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NO BAD WORDS</a:t>
            </a:r>
          </a:p>
        </p:txBody>
      </p:sp>
      <p:pic>
        <p:nvPicPr>
          <p:cNvPr id="1475591" name="Picture 7" descr="j0139499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5268913"/>
            <a:ext cx="156686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297771"/>
      </p:ext>
    </p:extLst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7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7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7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75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75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586" grpId="0" animBg="1"/>
      <p:bldP spid="1475589" grpId="0" animBg="1"/>
      <p:bldP spid="14755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Congruent Triangles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Congruent triangles have ___congruent ____ and __ congruent _________.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parts of congruent triangles that “match” are called __________________.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2347" y="2129210"/>
            <a:ext cx="353391" cy="376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3040" y="2477092"/>
            <a:ext cx="91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SIDES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7443" y="2469855"/>
            <a:ext cx="353391" cy="376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1780" y="2512938"/>
            <a:ext cx="124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ANGLES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9355" y="3770354"/>
            <a:ext cx="284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CORRESPONDING PARTS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4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 markings you can add if they aren’t already marked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3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6827" y="838200"/>
            <a:ext cx="1606826" cy="1702904"/>
            <a:chOff x="720" y="480"/>
            <a:chExt cx="1440" cy="1488"/>
          </a:xfrm>
        </p:grpSpPr>
        <p:sp>
          <p:nvSpPr>
            <p:cNvPr id="34827" name="AutoShape 3"/>
            <p:cNvSpPr>
              <a:spLocks noChangeArrowheads="1"/>
            </p:cNvSpPr>
            <p:nvPr/>
          </p:nvSpPr>
          <p:spPr bwMode="auto">
            <a:xfrm>
              <a:off x="720" y="480"/>
              <a:ext cx="1440" cy="1488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34828" name="AutoShape 4"/>
            <p:cNvSpPr>
              <a:spLocks noChangeArrowheads="1"/>
            </p:cNvSpPr>
            <p:nvPr/>
          </p:nvSpPr>
          <p:spPr bwMode="auto">
            <a:xfrm rot="10800000">
              <a:off x="720" y="480"/>
              <a:ext cx="1440" cy="1488"/>
            </a:xfrm>
            <a:prstGeom prst="rtTriangl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34829" name="Line 5"/>
            <p:cNvSpPr>
              <a:spLocks noChangeShapeType="1"/>
            </p:cNvSpPr>
            <p:nvPr/>
          </p:nvSpPr>
          <p:spPr bwMode="auto">
            <a:xfrm flipV="1">
              <a:off x="1248" y="1056"/>
              <a:ext cx="24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870" name="Text Box 6"/>
          <p:cNvSpPr txBox="1">
            <a:spLocks noChangeArrowheads="1"/>
          </p:cNvSpPr>
          <p:nvPr/>
        </p:nvSpPr>
        <p:spPr bwMode="auto">
          <a:xfrm>
            <a:off x="3581400" y="838200"/>
            <a:ext cx="5181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  <a:cs typeface="Arial" charset="0"/>
              </a:rPr>
              <a:t>Share a side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entury Gothic" pitchFamily="34" charset="0"/>
                <a:cs typeface="Arial" charset="0"/>
              </a:rPr>
              <a:t>Reason:  reflexive property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38225" y="3511826"/>
            <a:ext cx="1269862" cy="2310296"/>
            <a:chOff x="240" y="2496"/>
            <a:chExt cx="672" cy="1536"/>
          </a:xfrm>
        </p:grpSpPr>
        <p:sp>
          <p:nvSpPr>
            <p:cNvPr id="34823" name="AutoShape 8"/>
            <p:cNvSpPr>
              <a:spLocks noChangeArrowheads="1"/>
            </p:cNvSpPr>
            <p:nvPr/>
          </p:nvSpPr>
          <p:spPr bwMode="auto">
            <a:xfrm>
              <a:off x="240" y="3264"/>
              <a:ext cx="672" cy="76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entury Gothic" pitchFamily="34" charset="0"/>
              </a:endParaRPr>
            </a:p>
          </p:txBody>
        </p:sp>
        <p:sp>
          <p:nvSpPr>
            <p:cNvPr id="34824" name="AutoShape 9"/>
            <p:cNvSpPr>
              <a:spLocks noChangeArrowheads="1"/>
            </p:cNvSpPr>
            <p:nvPr/>
          </p:nvSpPr>
          <p:spPr bwMode="auto">
            <a:xfrm rot="-10728391">
              <a:off x="240" y="2496"/>
              <a:ext cx="672" cy="76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sz="2400">
                <a:latin typeface="Century Gothic" pitchFamily="34" charset="0"/>
              </a:endParaRPr>
            </a:p>
          </p:txBody>
        </p:sp>
        <p:sp>
          <p:nvSpPr>
            <p:cNvPr id="34825" name="Freeform 10"/>
            <p:cNvSpPr>
              <a:spLocks/>
            </p:cNvSpPr>
            <p:nvPr/>
          </p:nvSpPr>
          <p:spPr bwMode="auto">
            <a:xfrm>
              <a:off x="498" y="3047"/>
              <a:ext cx="155" cy="105"/>
            </a:xfrm>
            <a:custGeom>
              <a:avLst/>
              <a:gdLst>
                <a:gd name="T0" fmla="*/ 1 w 155"/>
                <a:gd name="T1" fmla="*/ 105 h 105"/>
                <a:gd name="T2" fmla="*/ 116 w 155"/>
                <a:gd name="T3" fmla="*/ 41 h 105"/>
                <a:gd name="T4" fmla="*/ 155 w 155"/>
                <a:gd name="T5" fmla="*/ 67 h 105"/>
                <a:gd name="T6" fmla="*/ 0 60000 65536"/>
                <a:gd name="T7" fmla="*/ 0 60000 65536"/>
                <a:gd name="T8" fmla="*/ 0 60000 65536"/>
                <a:gd name="T9" fmla="*/ 0 w 155"/>
                <a:gd name="T10" fmla="*/ 0 h 105"/>
                <a:gd name="T11" fmla="*/ 155 w 155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" h="105">
                  <a:moveTo>
                    <a:pt x="1" y="105"/>
                  </a:moveTo>
                  <a:cubicBezTo>
                    <a:pt x="37" y="0"/>
                    <a:pt x="0" y="24"/>
                    <a:pt x="116" y="41"/>
                  </a:cubicBezTo>
                  <a:cubicBezTo>
                    <a:pt x="129" y="50"/>
                    <a:pt x="155" y="67"/>
                    <a:pt x="155" y="6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Freeform 11"/>
            <p:cNvSpPr>
              <a:spLocks/>
            </p:cNvSpPr>
            <p:nvPr/>
          </p:nvSpPr>
          <p:spPr bwMode="auto">
            <a:xfrm>
              <a:off x="494" y="3395"/>
              <a:ext cx="160" cy="153"/>
            </a:xfrm>
            <a:custGeom>
              <a:avLst/>
              <a:gdLst>
                <a:gd name="T0" fmla="*/ 5 w 160"/>
                <a:gd name="T1" fmla="*/ 0 h 153"/>
                <a:gd name="T2" fmla="*/ 146 w 160"/>
                <a:gd name="T3" fmla="*/ 115 h 153"/>
                <a:gd name="T4" fmla="*/ 159 w 160"/>
                <a:gd name="T5" fmla="*/ 64 h 153"/>
                <a:gd name="T6" fmla="*/ 0 60000 65536"/>
                <a:gd name="T7" fmla="*/ 0 60000 65536"/>
                <a:gd name="T8" fmla="*/ 0 60000 65536"/>
                <a:gd name="T9" fmla="*/ 0 w 160"/>
                <a:gd name="T10" fmla="*/ 0 h 153"/>
                <a:gd name="T11" fmla="*/ 160 w 160"/>
                <a:gd name="T12" fmla="*/ 153 h 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153">
                  <a:moveTo>
                    <a:pt x="5" y="0"/>
                  </a:moveTo>
                  <a:cubicBezTo>
                    <a:pt x="22" y="153"/>
                    <a:pt x="0" y="136"/>
                    <a:pt x="146" y="115"/>
                  </a:cubicBezTo>
                  <a:cubicBezTo>
                    <a:pt x="160" y="73"/>
                    <a:pt x="159" y="90"/>
                    <a:pt x="159" y="6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876" name="Text Box 12"/>
          <p:cNvSpPr txBox="1">
            <a:spLocks noChangeArrowheads="1"/>
          </p:cNvSpPr>
          <p:nvPr/>
        </p:nvSpPr>
        <p:spPr bwMode="auto">
          <a:xfrm>
            <a:off x="2782957" y="3866755"/>
            <a:ext cx="579175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atin typeface="Century Gothic" pitchFamily="34" charset="0"/>
                <a:cs typeface="Arial" charset="0"/>
              </a:rPr>
              <a:t>Vertical Angles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Century Gothic" pitchFamily="34" charset="0"/>
                <a:cs typeface="Arial" charset="0"/>
              </a:rPr>
              <a:t>Reason:  Vertical Angles are congruent</a:t>
            </a:r>
          </a:p>
        </p:txBody>
      </p:sp>
      <p:sp>
        <p:nvSpPr>
          <p:cNvPr id="34822" name="Line 27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4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4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44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870" grpId="0" autoUpdateAnimBg="0"/>
      <p:bldP spid="144487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Congruence Statement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In a congruence statement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ORDER MATTERS!</a:t>
            </a:r>
          </a:p>
          <a:p>
            <a:pPr marL="0" indent="0" algn="ctr">
              <a:buNone/>
            </a:pPr>
            <a:r>
              <a:rPr lang="en-US" dirty="0" smtClean="0"/>
              <a:t>Everything needs to match up!</a:t>
            </a:r>
            <a:endParaRPr lang="en-US" dirty="0"/>
          </a:p>
          <a:p>
            <a:pPr marL="0" indent="0">
              <a:buNone/>
            </a:pPr>
            <a:endParaRPr lang="en-US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850773"/>
              </p:ext>
            </p:extLst>
          </p:nvPr>
        </p:nvGraphicFramePr>
        <p:xfrm>
          <a:off x="1202268" y="4149725"/>
          <a:ext cx="68580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1028520" imgH="177480" progId="Equation.3">
                  <p:embed/>
                </p:oleObj>
              </mc:Choice>
              <mc:Fallback>
                <p:oleObj name="Equation" r:id="rId3" imgW="1028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268" y="4149725"/>
                        <a:ext cx="6858000" cy="118427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2268" y="5435938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Triangle AUG is congruent to triangle DAY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4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/>
              <a:t>CPCTC</a:t>
            </a:r>
            <a:endParaRPr lang="en-US" sz="115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Corresponding Parts of Congruent Triangles are Congruent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657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533400"/>
          </a:xfrm>
          <a:solidFill>
            <a:srgbClr val="DDDDDD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smtClean="0">
                <a:solidFill>
                  <a:srgbClr val="750E28"/>
                </a:solidFill>
                <a:latin typeface="ZapfHumnst BT" pitchFamily="34" charset="0"/>
              </a:rPr>
              <a:t>Complete each congruence statement.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077200" y="2392363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43400" y="2316163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400800" y="4830763"/>
            <a:ext cx="455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343400" y="2925763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375400" y="593725"/>
            <a:ext cx="45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rot="8308094">
            <a:off x="5257800" y="1654175"/>
            <a:ext cx="2374900" cy="2090738"/>
          </a:xfrm>
          <a:prstGeom prst="rtTriangle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13291906" flipV="1">
            <a:off x="5257800" y="2206625"/>
            <a:ext cx="2374900" cy="2090738"/>
          </a:xfrm>
          <a:prstGeom prst="rtTriangle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8077200" y="300196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7086600" y="39925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7162800" y="39163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6934200" y="15541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5715000" y="16303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7010400" y="16303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5562600" y="38401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V="1">
            <a:off x="6324600" y="30781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6477000" y="30781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6629400" y="30781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V="1">
            <a:off x="6324600" y="24685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6477000" y="24685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6629400" y="24685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Arc 23"/>
          <p:cNvSpPr>
            <a:spLocks/>
          </p:cNvSpPr>
          <p:nvPr/>
        </p:nvSpPr>
        <p:spPr bwMode="auto">
          <a:xfrm rot="1357191">
            <a:off x="4946650" y="2276475"/>
            <a:ext cx="693738" cy="876300"/>
          </a:xfrm>
          <a:custGeom>
            <a:avLst/>
            <a:gdLst>
              <a:gd name="T0" fmla="*/ 2147483647 w 16380"/>
              <a:gd name="T1" fmla="*/ 0 h 20692"/>
              <a:gd name="T2" fmla="*/ 2147483647 w 16380"/>
              <a:gd name="T3" fmla="*/ 2147483647 h 20692"/>
              <a:gd name="T4" fmla="*/ 0 w 16380"/>
              <a:gd name="T5" fmla="*/ 2147483647 h 20692"/>
              <a:gd name="T6" fmla="*/ 0 60000 65536"/>
              <a:gd name="T7" fmla="*/ 0 60000 65536"/>
              <a:gd name="T8" fmla="*/ 0 60000 65536"/>
              <a:gd name="T9" fmla="*/ 0 w 16380"/>
              <a:gd name="T10" fmla="*/ 0 h 20692"/>
              <a:gd name="T11" fmla="*/ 16380 w 16380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80" h="20692" fill="none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</a:path>
              <a:path w="16380" h="20692" stroke="0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Arc 24"/>
          <p:cNvSpPr>
            <a:spLocks/>
          </p:cNvSpPr>
          <p:nvPr/>
        </p:nvSpPr>
        <p:spPr bwMode="auto">
          <a:xfrm rot="4076847">
            <a:off x="4815681" y="3063082"/>
            <a:ext cx="693737" cy="876300"/>
          </a:xfrm>
          <a:custGeom>
            <a:avLst/>
            <a:gdLst>
              <a:gd name="T0" fmla="*/ 2147483647 w 16380"/>
              <a:gd name="T1" fmla="*/ 0 h 20692"/>
              <a:gd name="T2" fmla="*/ 2147483647 w 16380"/>
              <a:gd name="T3" fmla="*/ 2147483647 h 20692"/>
              <a:gd name="T4" fmla="*/ 0 w 16380"/>
              <a:gd name="T5" fmla="*/ 2147483647 h 20692"/>
              <a:gd name="T6" fmla="*/ 0 60000 65536"/>
              <a:gd name="T7" fmla="*/ 0 60000 65536"/>
              <a:gd name="T8" fmla="*/ 0 60000 65536"/>
              <a:gd name="T9" fmla="*/ 0 w 16380"/>
              <a:gd name="T10" fmla="*/ 0 h 20692"/>
              <a:gd name="T11" fmla="*/ 16380 w 16380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80" h="20692" fill="none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</a:path>
              <a:path w="16380" h="20692" stroke="0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Arc 25"/>
          <p:cNvSpPr>
            <a:spLocks/>
          </p:cNvSpPr>
          <p:nvPr/>
        </p:nvSpPr>
        <p:spPr bwMode="auto">
          <a:xfrm rot="-2096195">
            <a:off x="6316663" y="4411663"/>
            <a:ext cx="693737" cy="876300"/>
          </a:xfrm>
          <a:custGeom>
            <a:avLst/>
            <a:gdLst>
              <a:gd name="T0" fmla="*/ 2147483647 w 16380"/>
              <a:gd name="T1" fmla="*/ 0 h 20692"/>
              <a:gd name="T2" fmla="*/ 2147483647 w 16380"/>
              <a:gd name="T3" fmla="*/ 2147483647 h 20692"/>
              <a:gd name="T4" fmla="*/ 0 w 16380"/>
              <a:gd name="T5" fmla="*/ 2147483647 h 20692"/>
              <a:gd name="T6" fmla="*/ 0 60000 65536"/>
              <a:gd name="T7" fmla="*/ 0 60000 65536"/>
              <a:gd name="T8" fmla="*/ 0 60000 65536"/>
              <a:gd name="T9" fmla="*/ 0 w 16380"/>
              <a:gd name="T10" fmla="*/ 0 h 20692"/>
              <a:gd name="T11" fmla="*/ 16380 w 16380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80" h="20692" fill="none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</a:path>
              <a:path w="16380" h="20692" stroke="0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Arc 26"/>
          <p:cNvSpPr>
            <a:spLocks/>
          </p:cNvSpPr>
          <p:nvPr/>
        </p:nvSpPr>
        <p:spPr bwMode="auto">
          <a:xfrm rot="-2663459">
            <a:off x="6167438" y="4171950"/>
            <a:ext cx="852487" cy="876300"/>
          </a:xfrm>
          <a:custGeom>
            <a:avLst/>
            <a:gdLst>
              <a:gd name="T0" fmla="*/ 2147483647 w 20133"/>
              <a:gd name="T1" fmla="*/ 0 h 20692"/>
              <a:gd name="T2" fmla="*/ 2147483647 w 20133"/>
              <a:gd name="T3" fmla="*/ 2147483647 h 20692"/>
              <a:gd name="T4" fmla="*/ 0 w 20133"/>
              <a:gd name="T5" fmla="*/ 2147483647 h 20692"/>
              <a:gd name="T6" fmla="*/ 0 60000 65536"/>
              <a:gd name="T7" fmla="*/ 0 60000 65536"/>
              <a:gd name="T8" fmla="*/ 0 60000 65536"/>
              <a:gd name="T9" fmla="*/ 0 w 20133"/>
              <a:gd name="T10" fmla="*/ 0 h 20692"/>
              <a:gd name="T11" fmla="*/ 20133 w 20133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3" h="20692" fill="none" extrusionOk="0">
                <a:moveTo>
                  <a:pt x="6196" y="0"/>
                </a:moveTo>
                <a:cubicBezTo>
                  <a:pt x="12577" y="1910"/>
                  <a:pt x="17719" y="6658"/>
                  <a:pt x="20132" y="12867"/>
                </a:cubicBezTo>
              </a:path>
              <a:path w="20133" h="20692" stroke="0" extrusionOk="0">
                <a:moveTo>
                  <a:pt x="6196" y="0"/>
                </a:moveTo>
                <a:cubicBezTo>
                  <a:pt x="12577" y="1910"/>
                  <a:pt x="17719" y="6658"/>
                  <a:pt x="20132" y="12867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Arc 27"/>
          <p:cNvSpPr>
            <a:spLocks/>
          </p:cNvSpPr>
          <p:nvPr/>
        </p:nvSpPr>
        <p:spPr bwMode="auto">
          <a:xfrm rot="2096195" flipV="1">
            <a:off x="6334125" y="665163"/>
            <a:ext cx="693738" cy="876300"/>
          </a:xfrm>
          <a:custGeom>
            <a:avLst/>
            <a:gdLst>
              <a:gd name="T0" fmla="*/ 2147483647 w 16380"/>
              <a:gd name="T1" fmla="*/ 0 h 20692"/>
              <a:gd name="T2" fmla="*/ 2147483647 w 16380"/>
              <a:gd name="T3" fmla="*/ 2147483647 h 20692"/>
              <a:gd name="T4" fmla="*/ 0 w 16380"/>
              <a:gd name="T5" fmla="*/ 2147483647 h 20692"/>
              <a:gd name="T6" fmla="*/ 0 60000 65536"/>
              <a:gd name="T7" fmla="*/ 0 60000 65536"/>
              <a:gd name="T8" fmla="*/ 0 60000 65536"/>
              <a:gd name="T9" fmla="*/ 0 w 16380"/>
              <a:gd name="T10" fmla="*/ 0 h 20692"/>
              <a:gd name="T11" fmla="*/ 16380 w 16380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80" h="20692" fill="none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</a:path>
              <a:path w="16380" h="20692" stroke="0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Arc 28"/>
          <p:cNvSpPr>
            <a:spLocks/>
          </p:cNvSpPr>
          <p:nvPr/>
        </p:nvSpPr>
        <p:spPr bwMode="auto">
          <a:xfrm rot="2663459" flipV="1">
            <a:off x="6184900" y="919163"/>
            <a:ext cx="852488" cy="876300"/>
          </a:xfrm>
          <a:custGeom>
            <a:avLst/>
            <a:gdLst>
              <a:gd name="T0" fmla="*/ 2147483647 w 20133"/>
              <a:gd name="T1" fmla="*/ 0 h 20692"/>
              <a:gd name="T2" fmla="*/ 2147483647 w 20133"/>
              <a:gd name="T3" fmla="*/ 2147483647 h 20692"/>
              <a:gd name="T4" fmla="*/ 0 w 20133"/>
              <a:gd name="T5" fmla="*/ 2147483647 h 20692"/>
              <a:gd name="T6" fmla="*/ 0 60000 65536"/>
              <a:gd name="T7" fmla="*/ 0 60000 65536"/>
              <a:gd name="T8" fmla="*/ 0 60000 65536"/>
              <a:gd name="T9" fmla="*/ 0 w 20133"/>
              <a:gd name="T10" fmla="*/ 0 h 20692"/>
              <a:gd name="T11" fmla="*/ 20133 w 20133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3" h="20692" fill="none" extrusionOk="0">
                <a:moveTo>
                  <a:pt x="6196" y="0"/>
                </a:moveTo>
                <a:cubicBezTo>
                  <a:pt x="12577" y="1910"/>
                  <a:pt x="17719" y="6658"/>
                  <a:pt x="20132" y="12867"/>
                </a:cubicBezTo>
              </a:path>
              <a:path w="20133" h="20692" stroke="0" extrusionOk="0">
                <a:moveTo>
                  <a:pt x="6196" y="0"/>
                </a:moveTo>
                <a:cubicBezTo>
                  <a:pt x="12577" y="1910"/>
                  <a:pt x="17719" y="6658"/>
                  <a:pt x="20132" y="12867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Arc 29"/>
          <p:cNvSpPr>
            <a:spLocks/>
          </p:cNvSpPr>
          <p:nvPr/>
        </p:nvSpPr>
        <p:spPr bwMode="auto">
          <a:xfrm rot="-7496195">
            <a:off x="7634288" y="2940050"/>
            <a:ext cx="609600" cy="885825"/>
          </a:xfrm>
          <a:custGeom>
            <a:avLst/>
            <a:gdLst>
              <a:gd name="T0" fmla="*/ 2147483647 w 14401"/>
              <a:gd name="T1" fmla="*/ 0 h 20911"/>
              <a:gd name="T2" fmla="*/ 2147483647 w 14401"/>
              <a:gd name="T3" fmla="*/ 2147483647 h 20911"/>
              <a:gd name="T4" fmla="*/ 0 w 14401"/>
              <a:gd name="T5" fmla="*/ 2147483647 h 20911"/>
              <a:gd name="T6" fmla="*/ 0 60000 65536"/>
              <a:gd name="T7" fmla="*/ 0 60000 65536"/>
              <a:gd name="T8" fmla="*/ 0 60000 65536"/>
              <a:gd name="T9" fmla="*/ 0 w 14401"/>
              <a:gd name="T10" fmla="*/ 0 h 20911"/>
              <a:gd name="T11" fmla="*/ 14401 w 14401"/>
              <a:gd name="T12" fmla="*/ 20911 h 209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1" h="20911" fill="none" extrusionOk="0">
                <a:moveTo>
                  <a:pt x="5412" y="-1"/>
                </a:moveTo>
                <a:cubicBezTo>
                  <a:pt x="8749" y="863"/>
                  <a:pt x="11831" y="2513"/>
                  <a:pt x="14400" y="4812"/>
                </a:cubicBezTo>
              </a:path>
              <a:path w="14401" h="20911" stroke="0" extrusionOk="0">
                <a:moveTo>
                  <a:pt x="5412" y="-1"/>
                </a:moveTo>
                <a:cubicBezTo>
                  <a:pt x="8749" y="863"/>
                  <a:pt x="11831" y="2513"/>
                  <a:pt x="14400" y="4812"/>
                </a:cubicBezTo>
                <a:lnTo>
                  <a:pt x="0" y="20911"/>
                </a:lnTo>
                <a:lnTo>
                  <a:pt x="5412" y="-1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Arc 30"/>
          <p:cNvSpPr>
            <a:spLocks/>
          </p:cNvSpPr>
          <p:nvPr/>
        </p:nvSpPr>
        <p:spPr bwMode="auto">
          <a:xfrm rot="-8581025">
            <a:off x="7113588" y="3206750"/>
            <a:ext cx="857250" cy="819150"/>
          </a:xfrm>
          <a:custGeom>
            <a:avLst/>
            <a:gdLst>
              <a:gd name="T0" fmla="*/ 2147483647 w 20249"/>
              <a:gd name="T1" fmla="*/ 0 h 19332"/>
              <a:gd name="T2" fmla="*/ 2147483647 w 20249"/>
              <a:gd name="T3" fmla="*/ 2147483647 h 19332"/>
              <a:gd name="T4" fmla="*/ 0 w 20249"/>
              <a:gd name="T5" fmla="*/ 2147483647 h 19332"/>
              <a:gd name="T6" fmla="*/ 0 60000 65536"/>
              <a:gd name="T7" fmla="*/ 0 60000 65536"/>
              <a:gd name="T8" fmla="*/ 0 60000 65536"/>
              <a:gd name="T9" fmla="*/ 0 w 20249"/>
              <a:gd name="T10" fmla="*/ 0 h 19332"/>
              <a:gd name="T11" fmla="*/ 20249 w 20249"/>
              <a:gd name="T12" fmla="*/ 19332 h 19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49" h="19332" fill="none" extrusionOk="0">
                <a:moveTo>
                  <a:pt x="9634" y="-1"/>
                </a:moveTo>
                <a:cubicBezTo>
                  <a:pt x="14544" y="2446"/>
                  <a:pt x="18339" y="6670"/>
                  <a:pt x="20249" y="11812"/>
                </a:cubicBezTo>
              </a:path>
              <a:path w="20249" h="19332" stroke="0" extrusionOk="0">
                <a:moveTo>
                  <a:pt x="9634" y="-1"/>
                </a:moveTo>
                <a:cubicBezTo>
                  <a:pt x="14544" y="2446"/>
                  <a:pt x="18339" y="6670"/>
                  <a:pt x="20249" y="11812"/>
                </a:cubicBezTo>
                <a:lnTo>
                  <a:pt x="0" y="19332"/>
                </a:lnTo>
                <a:lnTo>
                  <a:pt x="9634" y="-1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Arc 31"/>
          <p:cNvSpPr>
            <a:spLocks/>
          </p:cNvSpPr>
          <p:nvPr/>
        </p:nvSpPr>
        <p:spPr bwMode="auto">
          <a:xfrm rot="-8395203">
            <a:off x="7291388" y="3152775"/>
            <a:ext cx="852487" cy="793750"/>
          </a:xfrm>
          <a:custGeom>
            <a:avLst/>
            <a:gdLst>
              <a:gd name="T0" fmla="*/ 2147483647 w 20133"/>
              <a:gd name="T1" fmla="*/ 0 h 18754"/>
              <a:gd name="T2" fmla="*/ 2147483647 w 20133"/>
              <a:gd name="T3" fmla="*/ 2147483647 h 18754"/>
              <a:gd name="T4" fmla="*/ 0 w 20133"/>
              <a:gd name="T5" fmla="*/ 2147483647 h 18754"/>
              <a:gd name="T6" fmla="*/ 0 60000 65536"/>
              <a:gd name="T7" fmla="*/ 0 60000 65536"/>
              <a:gd name="T8" fmla="*/ 0 60000 65536"/>
              <a:gd name="T9" fmla="*/ 0 w 20133"/>
              <a:gd name="T10" fmla="*/ 0 h 18754"/>
              <a:gd name="T11" fmla="*/ 20133 w 20133"/>
              <a:gd name="T12" fmla="*/ 18754 h 18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3" h="18754" fill="none" extrusionOk="0">
                <a:moveTo>
                  <a:pt x="10716" y="0"/>
                </a:moveTo>
                <a:cubicBezTo>
                  <a:pt x="15015" y="2456"/>
                  <a:pt x="18339" y="6314"/>
                  <a:pt x="20132" y="10929"/>
                </a:cubicBezTo>
              </a:path>
              <a:path w="20133" h="18754" stroke="0" extrusionOk="0">
                <a:moveTo>
                  <a:pt x="10716" y="0"/>
                </a:moveTo>
                <a:cubicBezTo>
                  <a:pt x="15015" y="2456"/>
                  <a:pt x="18339" y="6314"/>
                  <a:pt x="20132" y="10929"/>
                </a:cubicBezTo>
                <a:lnTo>
                  <a:pt x="0" y="18754"/>
                </a:lnTo>
                <a:lnTo>
                  <a:pt x="1071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Arc 32"/>
          <p:cNvSpPr>
            <a:spLocks/>
          </p:cNvSpPr>
          <p:nvPr/>
        </p:nvSpPr>
        <p:spPr bwMode="auto">
          <a:xfrm rot="-6031344">
            <a:off x="7588251" y="2049462"/>
            <a:ext cx="609600" cy="885825"/>
          </a:xfrm>
          <a:custGeom>
            <a:avLst/>
            <a:gdLst>
              <a:gd name="T0" fmla="*/ 2147483647 w 14401"/>
              <a:gd name="T1" fmla="*/ 0 h 20911"/>
              <a:gd name="T2" fmla="*/ 2147483647 w 14401"/>
              <a:gd name="T3" fmla="*/ 2147483647 h 20911"/>
              <a:gd name="T4" fmla="*/ 0 w 14401"/>
              <a:gd name="T5" fmla="*/ 2147483647 h 20911"/>
              <a:gd name="T6" fmla="*/ 0 60000 65536"/>
              <a:gd name="T7" fmla="*/ 0 60000 65536"/>
              <a:gd name="T8" fmla="*/ 0 60000 65536"/>
              <a:gd name="T9" fmla="*/ 0 w 14401"/>
              <a:gd name="T10" fmla="*/ 0 h 20911"/>
              <a:gd name="T11" fmla="*/ 14401 w 14401"/>
              <a:gd name="T12" fmla="*/ 20911 h 209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1" h="20911" fill="none" extrusionOk="0">
                <a:moveTo>
                  <a:pt x="5412" y="-1"/>
                </a:moveTo>
                <a:cubicBezTo>
                  <a:pt x="8749" y="863"/>
                  <a:pt x="11831" y="2513"/>
                  <a:pt x="14400" y="4812"/>
                </a:cubicBezTo>
              </a:path>
              <a:path w="14401" h="20911" stroke="0" extrusionOk="0">
                <a:moveTo>
                  <a:pt x="5412" y="-1"/>
                </a:moveTo>
                <a:cubicBezTo>
                  <a:pt x="8749" y="863"/>
                  <a:pt x="11831" y="2513"/>
                  <a:pt x="14400" y="4812"/>
                </a:cubicBezTo>
                <a:lnTo>
                  <a:pt x="0" y="20911"/>
                </a:lnTo>
                <a:lnTo>
                  <a:pt x="5412" y="-1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Arc 33"/>
          <p:cNvSpPr>
            <a:spLocks/>
          </p:cNvSpPr>
          <p:nvPr/>
        </p:nvSpPr>
        <p:spPr bwMode="auto">
          <a:xfrm rot="-7116130">
            <a:off x="6992144" y="2020094"/>
            <a:ext cx="881062" cy="819150"/>
          </a:xfrm>
          <a:custGeom>
            <a:avLst/>
            <a:gdLst>
              <a:gd name="T0" fmla="*/ 2147483647 w 20814"/>
              <a:gd name="T1" fmla="*/ 0 h 19332"/>
              <a:gd name="T2" fmla="*/ 2147483647 w 20814"/>
              <a:gd name="T3" fmla="*/ 2147483647 h 19332"/>
              <a:gd name="T4" fmla="*/ 0 w 20814"/>
              <a:gd name="T5" fmla="*/ 2147483647 h 19332"/>
              <a:gd name="T6" fmla="*/ 0 60000 65536"/>
              <a:gd name="T7" fmla="*/ 0 60000 65536"/>
              <a:gd name="T8" fmla="*/ 0 60000 65536"/>
              <a:gd name="T9" fmla="*/ 0 w 20814"/>
              <a:gd name="T10" fmla="*/ 0 h 19332"/>
              <a:gd name="T11" fmla="*/ 20814 w 20814"/>
              <a:gd name="T12" fmla="*/ 19332 h 19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14" h="19332" fill="none" extrusionOk="0">
                <a:moveTo>
                  <a:pt x="9634" y="-1"/>
                </a:moveTo>
                <a:cubicBezTo>
                  <a:pt x="15113" y="2730"/>
                  <a:pt x="19176" y="7657"/>
                  <a:pt x="20813" y="13557"/>
                </a:cubicBezTo>
              </a:path>
              <a:path w="20814" h="19332" stroke="0" extrusionOk="0">
                <a:moveTo>
                  <a:pt x="9634" y="-1"/>
                </a:moveTo>
                <a:cubicBezTo>
                  <a:pt x="15113" y="2730"/>
                  <a:pt x="19176" y="7657"/>
                  <a:pt x="20813" y="13557"/>
                </a:cubicBezTo>
                <a:lnTo>
                  <a:pt x="0" y="19332"/>
                </a:lnTo>
                <a:lnTo>
                  <a:pt x="9634" y="-1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Arc 34"/>
          <p:cNvSpPr>
            <a:spLocks/>
          </p:cNvSpPr>
          <p:nvPr/>
        </p:nvSpPr>
        <p:spPr bwMode="auto">
          <a:xfrm rot="-6934431">
            <a:off x="7209631" y="2116932"/>
            <a:ext cx="852487" cy="793750"/>
          </a:xfrm>
          <a:custGeom>
            <a:avLst/>
            <a:gdLst>
              <a:gd name="T0" fmla="*/ 2147483647 w 20133"/>
              <a:gd name="T1" fmla="*/ 0 h 18754"/>
              <a:gd name="T2" fmla="*/ 2147483647 w 20133"/>
              <a:gd name="T3" fmla="*/ 2147483647 h 18754"/>
              <a:gd name="T4" fmla="*/ 0 w 20133"/>
              <a:gd name="T5" fmla="*/ 2147483647 h 18754"/>
              <a:gd name="T6" fmla="*/ 0 60000 65536"/>
              <a:gd name="T7" fmla="*/ 0 60000 65536"/>
              <a:gd name="T8" fmla="*/ 0 60000 65536"/>
              <a:gd name="T9" fmla="*/ 0 w 20133"/>
              <a:gd name="T10" fmla="*/ 0 h 18754"/>
              <a:gd name="T11" fmla="*/ 20133 w 20133"/>
              <a:gd name="T12" fmla="*/ 18754 h 18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3" h="18754" fill="none" extrusionOk="0">
                <a:moveTo>
                  <a:pt x="10716" y="0"/>
                </a:moveTo>
                <a:cubicBezTo>
                  <a:pt x="15015" y="2456"/>
                  <a:pt x="18339" y="6314"/>
                  <a:pt x="20132" y="10929"/>
                </a:cubicBezTo>
              </a:path>
              <a:path w="20133" h="18754" stroke="0" extrusionOk="0">
                <a:moveTo>
                  <a:pt x="10716" y="0"/>
                </a:moveTo>
                <a:cubicBezTo>
                  <a:pt x="15015" y="2456"/>
                  <a:pt x="18339" y="6314"/>
                  <a:pt x="20132" y="10929"/>
                </a:cubicBezTo>
                <a:lnTo>
                  <a:pt x="0" y="18754"/>
                </a:lnTo>
                <a:lnTo>
                  <a:pt x="1071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Rectangle 37"/>
          <p:cNvSpPr>
            <a:spLocks noChangeArrowheads="1"/>
          </p:cNvSpPr>
          <p:nvPr/>
        </p:nvSpPr>
        <p:spPr bwMode="auto">
          <a:xfrm>
            <a:off x="76200" y="3667333"/>
            <a:ext cx="533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 dirty="0">
                <a:solidFill>
                  <a:schemeClr val="bg1"/>
                </a:solidFill>
                <a:latin typeface="Century Gothic" pitchFamily="34" charset="0"/>
              </a:rPr>
              <a:t>If </a:t>
            </a:r>
            <a:r>
              <a:rPr lang="en-US" sz="4800" dirty="0">
                <a:solidFill>
                  <a:srgbClr val="FFCC00"/>
                </a:solidFill>
                <a:latin typeface="Century Gothic" pitchFamily="34" charset="0"/>
                <a:sym typeface="Symbol" pitchFamily="18" charset="2"/>
              </a:rPr>
              <a:t>ABC  DEF</a:t>
            </a:r>
            <a:r>
              <a:rPr lang="en-US" sz="4400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4400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then </a:t>
            </a:r>
            <a:r>
              <a:rPr lang="en-US" sz="4800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BC  ___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2971800" y="4528516"/>
            <a:ext cx="1371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CC00"/>
                </a:solidFill>
                <a:sym typeface="Symbol" pitchFamily="18" charset="2"/>
              </a:rPr>
              <a:t>EF</a:t>
            </a:r>
          </a:p>
        </p:txBody>
      </p:sp>
    </p:spTree>
    <p:extLst>
      <p:ext uri="{BB962C8B-B14F-4D97-AF65-F5344CB8AC3E}">
        <p14:creationId xmlns:p14="http://schemas.microsoft.com/office/powerpoint/2010/main" val="660930526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533400"/>
          </a:xfrm>
          <a:solidFill>
            <a:srgbClr val="DDDDDD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smtClean="0">
                <a:solidFill>
                  <a:srgbClr val="750E28"/>
                </a:solidFill>
                <a:latin typeface="ZapfHumnst BT" pitchFamily="34" charset="0"/>
              </a:rPr>
              <a:t>Complete each congruence statement.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077200" y="2392363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343400" y="2316163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400800" y="4830763"/>
            <a:ext cx="455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343400" y="2925763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375400" y="593725"/>
            <a:ext cx="45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rot="8308094">
            <a:off x="5257800" y="1654175"/>
            <a:ext cx="2374900" cy="2090738"/>
          </a:xfrm>
          <a:prstGeom prst="rtTriangle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 rot="13291906" flipV="1">
            <a:off x="5257800" y="2206625"/>
            <a:ext cx="2374900" cy="2090738"/>
          </a:xfrm>
          <a:prstGeom prst="rtTriangle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077200" y="300196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7086600" y="39925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7162800" y="39163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6934200" y="15541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715000" y="16303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7010400" y="16303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5562600" y="38401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6324600" y="30781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6477000" y="30781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6629400" y="30781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6324600" y="24685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6477000" y="24685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6629400" y="24685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Arc 23"/>
          <p:cNvSpPr>
            <a:spLocks/>
          </p:cNvSpPr>
          <p:nvPr/>
        </p:nvSpPr>
        <p:spPr bwMode="auto">
          <a:xfrm rot="1357191">
            <a:off x="4946650" y="2276475"/>
            <a:ext cx="693738" cy="876300"/>
          </a:xfrm>
          <a:custGeom>
            <a:avLst/>
            <a:gdLst>
              <a:gd name="T0" fmla="*/ 2147483647 w 16380"/>
              <a:gd name="T1" fmla="*/ 0 h 20692"/>
              <a:gd name="T2" fmla="*/ 2147483647 w 16380"/>
              <a:gd name="T3" fmla="*/ 2147483647 h 20692"/>
              <a:gd name="T4" fmla="*/ 0 w 16380"/>
              <a:gd name="T5" fmla="*/ 2147483647 h 20692"/>
              <a:gd name="T6" fmla="*/ 0 60000 65536"/>
              <a:gd name="T7" fmla="*/ 0 60000 65536"/>
              <a:gd name="T8" fmla="*/ 0 60000 65536"/>
              <a:gd name="T9" fmla="*/ 0 w 16380"/>
              <a:gd name="T10" fmla="*/ 0 h 20692"/>
              <a:gd name="T11" fmla="*/ 16380 w 16380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80" h="20692" fill="none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</a:path>
              <a:path w="16380" h="20692" stroke="0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Arc 24"/>
          <p:cNvSpPr>
            <a:spLocks/>
          </p:cNvSpPr>
          <p:nvPr/>
        </p:nvSpPr>
        <p:spPr bwMode="auto">
          <a:xfrm rot="4076847">
            <a:off x="4815681" y="3063082"/>
            <a:ext cx="693737" cy="876300"/>
          </a:xfrm>
          <a:custGeom>
            <a:avLst/>
            <a:gdLst>
              <a:gd name="T0" fmla="*/ 2147483647 w 16380"/>
              <a:gd name="T1" fmla="*/ 0 h 20692"/>
              <a:gd name="T2" fmla="*/ 2147483647 w 16380"/>
              <a:gd name="T3" fmla="*/ 2147483647 h 20692"/>
              <a:gd name="T4" fmla="*/ 0 w 16380"/>
              <a:gd name="T5" fmla="*/ 2147483647 h 20692"/>
              <a:gd name="T6" fmla="*/ 0 60000 65536"/>
              <a:gd name="T7" fmla="*/ 0 60000 65536"/>
              <a:gd name="T8" fmla="*/ 0 60000 65536"/>
              <a:gd name="T9" fmla="*/ 0 w 16380"/>
              <a:gd name="T10" fmla="*/ 0 h 20692"/>
              <a:gd name="T11" fmla="*/ 16380 w 16380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80" h="20692" fill="none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</a:path>
              <a:path w="16380" h="20692" stroke="0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Arc 25"/>
          <p:cNvSpPr>
            <a:spLocks/>
          </p:cNvSpPr>
          <p:nvPr/>
        </p:nvSpPr>
        <p:spPr bwMode="auto">
          <a:xfrm rot="-2096195">
            <a:off x="6316663" y="4411663"/>
            <a:ext cx="693737" cy="876300"/>
          </a:xfrm>
          <a:custGeom>
            <a:avLst/>
            <a:gdLst>
              <a:gd name="T0" fmla="*/ 2147483647 w 16380"/>
              <a:gd name="T1" fmla="*/ 0 h 20692"/>
              <a:gd name="T2" fmla="*/ 2147483647 w 16380"/>
              <a:gd name="T3" fmla="*/ 2147483647 h 20692"/>
              <a:gd name="T4" fmla="*/ 0 w 16380"/>
              <a:gd name="T5" fmla="*/ 2147483647 h 20692"/>
              <a:gd name="T6" fmla="*/ 0 60000 65536"/>
              <a:gd name="T7" fmla="*/ 0 60000 65536"/>
              <a:gd name="T8" fmla="*/ 0 60000 65536"/>
              <a:gd name="T9" fmla="*/ 0 w 16380"/>
              <a:gd name="T10" fmla="*/ 0 h 20692"/>
              <a:gd name="T11" fmla="*/ 16380 w 16380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80" h="20692" fill="none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</a:path>
              <a:path w="16380" h="20692" stroke="0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Arc 26"/>
          <p:cNvSpPr>
            <a:spLocks/>
          </p:cNvSpPr>
          <p:nvPr/>
        </p:nvSpPr>
        <p:spPr bwMode="auto">
          <a:xfrm rot="-2663459">
            <a:off x="6167438" y="4171950"/>
            <a:ext cx="852487" cy="876300"/>
          </a:xfrm>
          <a:custGeom>
            <a:avLst/>
            <a:gdLst>
              <a:gd name="T0" fmla="*/ 2147483647 w 20133"/>
              <a:gd name="T1" fmla="*/ 0 h 20692"/>
              <a:gd name="T2" fmla="*/ 2147483647 w 20133"/>
              <a:gd name="T3" fmla="*/ 2147483647 h 20692"/>
              <a:gd name="T4" fmla="*/ 0 w 20133"/>
              <a:gd name="T5" fmla="*/ 2147483647 h 20692"/>
              <a:gd name="T6" fmla="*/ 0 60000 65536"/>
              <a:gd name="T7" fmla="*/ 0 60000 65536"/>
              <a:gd name="T8" fmla="*/ 0 60000 65536"/>
              <a:gd name="T9" fmla="*/ 0 w 20133"/>
              <a:gd name="T10" fmla="*/ 0 h 20692"/>
              <a:gd name="T11" fmla="*/ 20133 w 20133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3" h="20692" fill="none" extrusionOk="0">
                <a:moveTo>
                  <a:pt x="6196" y="0"/>
                </a:moveTo>
                <a:cubicBezTo>
                  <a:pt x="12577" y="1910"/>
                  <a:pt x="17719" y="6658"/>
                  <a:pt x="20132" y="12867"/>
                </a:cubicBezTo>
              </a:path>
              <a:path w="20133" h="20692" stroke="0" extrusionOk="0">
                <a:moveTo>
                  <a:pt x="6196" y="0"/>
                </a:moveTo>
                <a:cubicBezTo>
                  <a:pt x="12577" y="1910"/>
                  <a:pt x="17719" y="6658"/>
                  <a:pt x="20132" y="12867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Arc 27"/>
          <p:cNvSpPr>
            <a:spLocks/>
          </p:cNvSpPr>
          <p:nvPr/>
        </p:nvSpPr>
        <p:spPr bwMode="auto">
          <a:xfrm rot="2096195" flipV="1">
            <a:off x="6334125" y="665163"/>
            <a:ext cx="693738" cy="876300"/>
          </a:xfrm>
          <a:custGeom>
            <a:avLst/>
            <a:gdLst>
              <a:gd name="T0" fmla="*/ 2147483647 w 16380"/>
              <a:gd name="T1" fmla="*/ 0 h 20692"/>
              <a:gd name="T2" fmla="*/ 2147483647 w 16380"/>
              <a:gd name="T3" fmla="*/ 2147483647 h 20692"/>
              <a:gd name="T4" fmla="*/ 0 w 16380"/>
              <a:gd name="T5" fmla="*/ 2147483647 h 20692"/>
              <a:gd name="T6" fmla="*/ 0 60000 65536"/>
              <a:gd name="T7" fmla="*/ 0 60000 65536"/>
              <a:gd name="T8" fmla="*/ 0 60000 65536"/>
              <a:gd name="T9" fmla="*/ 0 w 16380"/>
              <a:gd name="T10" fmla="*/ 0 h 20692"/>
              <a:gd name="T11" fmla="*/ 16380 w 16380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80" h="20692" fill="none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</a:path>
              <a:path w="16380" h="20692" stroke="0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Arc 28"/>
          <p:cNvSpPr>
            <a:spLocks/>
          </p:cNvSpPr>
          <p:nvPr/>
        </p:nvSpPr>
        <p:spPr bwMode="auto">
          <a:xfrm rot="2663459" flipV="1">
            <a:off x="6184900" y="919163"/>
            <a:ext cx="852488" cy="876300"/>
          </a:xfrm>
          <a:custGeom>
            <a:avLst/>
            <a:gdLst>
              <a:gd name="T0" fmla="*/ 2147483647 w 20133"/>
              <a:gd name="T1" fmla="*/ 0 h 20692"/>
              <a:gd name="T2" fmla="*/ 2147483647 w 20133"/>
              <a:gd name="T3" fmla="*/ 2147483647 h 20692"/>
              <a:gd name="T4" fmla="*/ 0 w 20133"/>
              <a:gd name="T5" fmla="*/ 2147483647 h 20692"/>
              <a:gd name="T6" fmla="*/ 0 60000 65536"/>
              <a:gd name="T7" fmla="*/ 0 60000 65536"/>
              <a:gd name="T8" fmla="*/ 0 60000 65536"/>
              <a:gd name="T9" fmla="*/ 0 w 20133"/>
              <a:gd name="T10" fmla="*/ 0 h 20692"/>
              <a:gd name="T11" fmla="*/ 20133 w 20133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3" h="20692" fill="none" extrusionOk="0">
                <a:moveTo>
                  <a:pt x="6196" y="0"/>
                </a:moveTo>
                <a:cubicBezTo>
                  <a:pt x="12577" y="1910"/>
                  <a:pt x="17719" y="6658"/>
                  <a:pt x="20132" y="12867"/>
                </a:cubicBezTo>
              </a:path>
              <a:path w="20133" h="20692" stroke="0" extrusionOk="0">
                <a:moveTo>
                  <a:pt x="6196" y="0"/>
                </a:moveTo>
                <a:cubicBezTo>
                  <a:pt x="12577" y="1910"/>
                  <a:pt x="17719" y="6658"/>
                  <a:pt x="20132" y="12867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Arc 29"/>
          <p:cNvSpPr>
            <a:spLocks/>
          </p:cNvSpPr>
          <p:nvPr/>
        </p:nvSpPr>
        <p:spPr bwMode="auto">
          <a:xfrm rot="-7496195">
            <a:off x="7634288" y="2940050"/>
            <a:ext cx="609600" cy="885825"/>
          </a:xfrm>
          <a:custGeom>
            <a:avLst/>
            <a:gdLst>
              <a:gd name="T0" fmla="*/ 2147483647 w 14401"/>
              <a:gd name="T1" fmla="*/ 0 h 20911"/>
              <a:gd name="T2" fmla="*/ 2147483647 w 14401"/>
              <a:gd name="T3" fmla="*/ 2147483647 h 20911"/>
              <a:gd name="T4" fmla="*/ 0 w 14401"/>
              <a:gd name="T5" fmla="*/ 2147483647 h 20911"/>
              <a:gd name="T6" fmla="*/ 0 60000 65536"/>
              <a:gd name="T7" fmla="*/ 0 60000 65536"/>
              <a:gd name="T8" fmla="*/ 0 60000 65536"/>
              <a:gd name="T9" fmla="*/ 0 w 14401"/>
              <a:gd name="T10" fmla="*/ 0 h 20911"/>
              <a:gd name="T11" fmla="*/ 14401 w 14401"/>
              <a:gd name="T12" fmla="*/ 20911 h 209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1" h="20911" fill="none" extrusionOk="0">
                <a:moveTo>
                  <a:pt x="5412" y="-1"/>
                </a:moveTo>
                <a:cubicBezTo>
                  <a:pt x="8749" y="863"/>
                  <a:pt x="11831" y="2513"/>
                  <a:pt x="14400" y="4812"/>
                </a:cubicBezTo>
              </a:path>
              <a:path w="14401" h="20911" stroke="0" extrusionOk="0">
                <a:moveTo>
                  <a:pt x="5412" y="-1"/>
                </a:moveTo>
                <a:cubicBezTo>
                  <a:pt x="8749" y="863"/>
                  <a:pt x="11831" y="2513"/>
                  <a:pt x="14400" y="4812"/>
                </a:cubicBezTo>
                <a:lnTo>
                  <a:pt x="0" y="20911"/>
                </a:lnTo>
                <a:lnTo>
                  <a:pt x="5412" y="-1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Arc 30"/>
          <p:cNvSpPr>
            <a:spLocks/>
          </p:cNvSpPr>
          <p:nvPr/>
        </p:nvSpPr>
        <p:spPr bwMode="auto">
          <a:xfrm rot="-8581025">
            <a:off x="7113588" y="3206750"/>
            <a:ext cx="857250" cy="819150"/>
          </a:xfrm>
          <a:custGeom>
            <a:avLst/>
            <a:gdLst>
              <a:gd name="T0" fmla="*/ 2147483647 w 20249"/>
              <a:gd name="T1" fmla="*/ 0 h 19332"/>
              <a:gd name="T2" fmla="*/ 2147483647 w 20249"/>
              <a:gd name="T3" fmla="*/ 2147483647 h 19332"/>
              <a:gd name="T4" fmla="*/ 0 w 20249"/>
              <a:gd name="T5" fmla="*/ 2147483647 h 19332"/>
              <a:gd name="T6" fmla="*/ 0 60000 65536"/>
              <a:gd name="T7" fmla="*/ 0 60000 65536"/>
              <a:gd name="T8" fmla="*/ 0 60000 65536"/>
              <a:gd name="T9" fmla="*/ 0 w 20249"/>
              <a:gd name="T10" fmla="*/ 0 h 19332"/>
              <a:gd name="T11" fmla="*/ 20249 w 20249"/>
              <a:gd name="T12" fmla="*/ 19332 h 19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49" h="19332" fill="none" extrusionOk="0">
                <a:moveTo>
                  <a:pt x="9634" y="-1"/>
                </a:moveTo>
                <a:cubicBezTo>
                  <a:pt x="14544" y="2446"/>
                  <a:pt x="18339" y="6670"/>
                  <a:pt x="20249" y="11812"/>
                </a:cubicBezTo>
              </a:path>
              <a:path w="20249" h="19332" stroke="0" extrusionOk="0">
                <a:moveTo>
                  <a:pt x="9634" y="-1"/>
                </a:moveTo>
                <a:cubicBezTo>
                  <a:pt x="14544" y="2446"/>
                  <a:pt x="18339" y="6670"/>
                  <a:pt x="20249" y="11812"/>
                </a:cubicBezTo>
                <a:lnTo>
                  <a:pt x="0" y="19332"/>
                </a:lnTo>
                <a:lnTo>
                  <a:pt x="9634" y="-1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Arc 31"/>
          <p:cNvSpPr>
            <a:spLocks/>
          </p:cNvSpPr>
          <p:nvPr/>
        </p:nvSpPr>
        <p:spPr bwMode="auto">
          <a:xfrm rot="-8395203">
            <a:off x="7291388" y="3152775"/>
            <a:ext cx="852487" cy="793750"/>
          </a:xfrm>
          <a:custGeom>
            <a:avLst/>
            <a:gdLst>
              <a:gd name="T0" fmla="*/ 2147483647 w 20133"/>
              <a:gd name="T1" fmla="*/ 0 h 18754"/>
              <a:gd name="T2" fmla="*/ 2147483647 w 20133"/>
              <a:gd name="T3" fmla="*/ 2147483647 h 18754"/>
              <a:gd name="T4" fmla="*/ 0 w 20133"/>
              <a:gd name="T5" fmla="*/ 2147483647 h 18754"/>
              <a:gd name="T6" fmla="*/ 0 60000 65536"/>
              <a:gd name="T7" fmla="*/ 0 60000 65536"/>
              <a:gd name="T8" fmla="*/ 0 60000 65536"/>
              <a:gd name="T9" fmla="*/ 0 w 20133"/>
              <a:gd name="T10" fmla="*/ 0 h 18754"/>
              <a:gd name="T11" fmla="*/ 20133 w 20133"/>
              <a:gd name="T12" fmla="*/ 18754 h 18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3" h="18754" fill="none" extrusionOk="0">
                <a:moveTo>
                  <a:pt x="10716" y="0"/>
                </a:moveTo>
                <a:cubicBezTo>
                  <a:pt x="15015" y="2456"/>
                  <a:pt x="18339" y="6314"/>
                  <a:pt x="20132" y="10929"/>
                </a:cubicBezTo>
              </a:path>
              <a:path w="20133" h="18754" stroke="0" extrusionOk="0">
                <a:moveTo>
                  <a:pt x="10716" y="0"/>
                </a:moveTo>
                <a:cubicBezTo>
                  <a:pt x="15015" y="2456"/>
                  <a:pt x="18339" y="6314"/>
                  <a:pt x="20132" y="10929"/>
                </a:cubicBezTo>
                <a:lnTo>
                  <a:pt x="0" y="18754"/>
                </a:lnTo>
                <a:lnTo>
                  <a:pt x="1071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Arc 32"/>
          <p:cNvSpPr>
            <a:spLocks/>
          </p:cNvSpPr>
          <p:nvPr/>
        </p:nvSpPr>
        <p:spPr bwMode="auto">
          <a:xfrm rot="-6031344">
            <a:off x="7588251" y="2049462"/>
            <a:ext cx="609600" cy="885825"/>
          </a:xfrm>
          <a:custGeom>
            <a:avLst/>
            <a:gdLst>
              <a:gd name="T0" fmla="*/ 2147483647 w 14401"/>
              <a:gd name="T1" fmla="*/ 0 h 20911"/>
              <a:gd name="T2" fmla="*/ 2147483647 w 14401"/>
              <a:gd name="T3" fmla="*/ 2147483647 h 20911"/>
              <a:gd name="T4" fmla="*/ 0 w 14401"/>
              <a:gd name="T5" fmla="*/ 2147483647 h 20911"/>
              <a:gd name="T6" fmla="*/ 0 60000 65536"/>
              <a:gd name="T7" fmla="*/ 0 60000 65536"/>
              <a:gd name="T8" fmla="*/ 0 60000 65536"/>
              <a:gd name="T9" fmla="*/ 0 w 14401"/>
              <a:gd name="T10" fmla="*/ 0 h 20911"/>
              <a:gd name="T11" fmla="*/ 14401 w 14401"/>
              <a:gd name="T12" fmla="*/ 20911 h 209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1" h="20911" fill="none" extrusionOk="0">
                <a:moveTo>
                  <a:pt x="5412" y="-1"/>
                </a:moveTo>
                <a:cubicBezTo>
                  <a:pt x="8749" y="863"/>
                  <a:pt x="11831" y="2513"/>
                  <a:pt x="14400" y="4812"/>
                </a:cubicBezTo>
              </a:path>
              <a:path w="14401" h="20911" stroke="0" extrusionOk="0">
                <a:moveTo>
                  <a:pt x="5412" y="-1"/>
                </a:moveTo>
                <a:cubicBezTo>
                  <a:pt x="8749" y="863"/>
                  <a:pt x="11831" y="2513"/>
                  <a:pt x="14400" y="4812"/>
                </a:cubicBezTo>
                <a:lnTo>
                  <a:pt x="0" y="20911"/>
                </a:lnTo>
                <a:lnTo>
                  <a:pt x="5412" y="-1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Arc 33"/>
          <p:cNvSpPr>
            <a:spLocks/>
          </p:cNvSpPr>
          <p:nvPr/>
        </p:nvSpPr>
        <p:spPr bwMode="auto">
          <a:xfrm rot="-7116130">
            <a:off x="6992144" y="2020094"/>
            <a:ext cx="881062" cy="819150"/>
          </a:xfrm>
          <a:custGeom>
            <a:avLst/>
            <a:gdLst>
              <a:gd name="T0" fmla="*/ 2147483647 w 20814"/>
              <a:gd name="T1" fmla="*/ 0 h 19332"/>
              <a:gd name="T2" fmla="*/ 2147483647 w 20814"/>
              <a:gd name="T3" fmla="*/ 2147483647 h 19332"/>
              <a:gd name="T4" fmla="*/ 0 w 20814"/>
              <a:gd name="T5" fmla="*/ 2147483647 h 19332"/>
              <a:gd name="T6" fmla="*/ 0 60000 65536"/>
              <a:gd name="T7" fmla="*/ 0 60000 65536"/>
              <a:gd name="T8" fmla="*/ 0 60000 65536"/>
              <a:gd name="T9" fmla="*/ 0 w 20814"/>
              <a:gd name="T10" fmla="*/ 0 h 19332"/>
              <a:gd name="T11" fmla="*/ 20814 w 20814"/>
              <a:gd name="T12" fmla="*/ 19332 h 19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14" h="19332" fill="none" extrusionOk="0">
                <a:moveTo>
                  <a:pt x="9634" y="-1"/>
                </a:moveTo>
                <a:cubicBezTo>
                  <a:pt x="15113" y="2730"/>
                  <a:pt x="19176" y="7657"/>
                  <a:pt x="20813" y="13557"/>
                </a:cubicBezTo>
              </a:path>
              <a:path w="20814" h="19332" stroke="0" extrusionOk="0">
                <a:moveTo>
                  <a:pt x="9634" y="-1"/>
                </a:moveTo>
                <a:cubicBezTo>
                  <a:pt x="15113" y="2730"/>
                  <a:pt x="19176" y="7657"/>
                  <a:pt x="20813" y="13557"/>
                </a:cubicBezTo>
                <a:lnTo>
                  <a:pt x="0" y="19332"/>
                </a:lnTo>
                <a:lnTo>
                  <a:pt x="9634" y="-1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Arc 34"/>
          <p:cNvSpPr>
            <a:spLocks/>
          </p:cNvSpPr>
          <p:nvPr/>
        </p:nvSpPr>
        <p:spPr bwMode="auto">
          <a:xfrm rot="-6934431">
            <a:off x="7209631" y="2116932"/>
            <a:ext cx="852487" cy="793750"/>
          </a:xfrm>
          <a:custGeom>
            <a:avLst/>
            <a:gdLst>
              <a:gd name="T0" fmla="*/ 2147483647 w 20133"/>
              <a:gd name="T1" fmla="*/ 0 h 18754"/>
              <a:gd name="T2" fmla="*/ 2147483647 w 20133"/>
              <a:gd name="T3" fmla="*/ 2147483647 h 18754"/>
              <a:gd name="T4" fmla="*/ 0 w 20133"/>
              <a:gd name="T5" fmla="*/ 2147483647 h 18754"/>
              <a:gd name="T6" fmla="*/ 0 60000 65536"/>
              <a:gd name="T7" fmla="*/ 0 60000 65536"/>
              <a:gd name="T8" fmla="*/ 0 60000 65536"/>
              <a:gd name="T9" fmla="*/ 0 w 20133"/>
              <a:gd name="T10" fmla="*/ 0 h 18754"/>
              <a:gd name="T11" fmla="*/ 20133 w 20133"/>
              <a:gd name="T12" fmla="*/ 18754 h 18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3" h="18754" fill="none" extrusionOk="0">
                <a:moveTo>
                  <a:pt x="10716" y="0"/>
                </a:moveTo>
                <a:cubicBezTo>
                  <a:pt x="15015" y="2456"/>
                  <a:pt x="18339" y="6314"/>
                  <a:pt x="20132" y="10929"/>
                </a:cubicBezTo>
              </a:path>
              <a:path w="20133" h="18754" stroke="0" extrusionOk="0">
                <a:moveTo>
                  <a:pt x="10716" y="0"/>
                </a:moveTo>
                <a:cubicBezTo>
                  <a:pt x="15015" y="2456"/>
                  <a:pt x="18339" y="6314"/>
                  <a:pt x="20132" y="10929"/>
                </a:cubicBezTo>
                <a:lnTo>
                  <a:pt x="0" y="18754"/>
                </a:lnTo>
                <a:lnTo>
                  <a:pt x="1071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76200" y="3840163"/>
            <a:ext cx="533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 dirty="0">
                <a:solidFill>
                  <a:schemeClr val="bg1"/>
                </a:solidFill>
                <a:latin typeface="Century Gothic" pitchFamily="34" charset="0"/>
              </a:rPr>
              <a:t>If </a:t>
            </a:r>
            <a:r>
              <a:rPr lang="en-US" sz="4800" dirty="0">
                <a:solidFill>
                  <a:srgbClr val="FFCC00"/>
                </a:solidFill>
                <a:latin typeface="Century Gothic" pitchFamily="34" charset="0"/>
                <a:sym typeface="Symbol" pitchFamily="18" charset="2"/>
              </a:rPr>
              <a:t>ABC  DEF</a:t>
            </a:r>
            <a:r>
              <a:rPr lang="en-US" sz="4400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4400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then </a:t>
            </a:r>
            <a:r>
              <a:rPr lang="en-US" sz="4800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A  ___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2971800" y="4682434"/>
            <a:ext cx="1371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CC00"/>
                </a:solidFill>
                <a:sym typeface="Symbol" pitchFamily="18" charset="2"/>
              </a:rPr>
              <a:t>D</a:t>
            </a:r>
          </a:p>
        </p:txBody>
      </p:sp>
    </p:spTree>
    <p:extLst>
      <p:ext uri="{BB962C8B-B14F-4D97-AF65-F5344CB8AC3E}">
        <p14:creationId xmlns:p14="http://schemas.microsoft.com/office/powerpoint/2010/main" val="4126697430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533400"/>
          </a:xfrm>
          <a:solidFill>
            <a:srgbClr val="DDDDDD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smtClean="0">
                <a:solidFill>
                  <a:srgbClr val="750E28"/>
                </a:solidFill>
                <a:latin typeface="ZapfHumnst BT" pitchFamily="34" charset="0"/>
              </a:rPr>
              <a:t>Complete each congruence statement.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077200" y="2392363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343400" y="2316163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400800" y="4830763"/>
            <a:ext cx="455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343400" y="2925763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375400" y="593725"/>
            <a:ext cx="45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8308094">
            <a:off x="5257800" y="1654175"/>
            <a:ext cx="2374900" cy="2090738"/>
          </a:xfrm>
          <a:prstGeom prst="rtTriangle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13291906" flipV="1">
            <a:off x="5257800" y="2206625"/>
            <a:ext cx="2374900" cy="2090738"/>
          </a:xfrm>
          <a:prstGeom prst="rtTriangle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077200" y="300196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7086600" y="39925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7162800" y="39163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6934200" y="15541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715000" y="16303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7010400" y="16303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5562600" y="3840163"/>
            <a:ext cx="381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6324600" y="30781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6477000" y="30781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6629400" y="30781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6324600" y="24685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V="1">
            <a:off x="6477000" y="24685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V="1">
            <a:off x="6629400" y="2468563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Arc 23"/>
          <p:cNvSpPr>
            <a:spLocks/>
          </p:cNvSpPr>
          <p:nvPr/>
        </p:nvSpPr>
        <p:spPr bwMode="auto">
          <a:xfrm rot="1357191">
            <a:off x="4946650" y="2276475"/>
            <a:ext cx="693738" cy="876300"/>
          </a:xfrm>
          <a:custGeom>
            <a:avLst/>
            <a:gdLst>
              <a:gd name="T0" fmla="*/ 2147483647 w 16380"/>
              <a:gd name="T1" fmla="*/ 0 h 20692"/>
              <a:gd name="T2" fmla="*/ 2147483647 w 16380"/>
              <a:gd name="T3" fmla="*/ 2147483647 h 20692"/>
              <a:gd name="T4" fmla="*/ 0 w 16380"/>
              <a:gd name="T5" fmla="*/ 2147483647 h 20692"/>
              <a:gd name="T6" fmla="*/ 0 60000 65536"/>
              <a:gd name="T7" fmla="*/ 0 60000 65536"/>
              <a:gd name="T8" fmla="*/ 0 60000 65536"/>
              <a:gd name="T9" fmla="*/ 0 w 16380"/>
              <a:gd name="T10" fmla="*/ 0 h 20692"/>
              <a:gd name="T11" fmla="*/ 16380 w 16380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80" h="20692" fill="none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</a:path>
              <a:path w="16380" h="20692" stroke="0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Arc 24"/>
          <p:cNvSpPr>
            <a:spLocks/>
          </p:cNvSpPr>
          <p:nvPr/>
        </p:nvSpPr>
        <p:spPr bwMode="auto">
          <a:xfrm rot="4076847">
            <a:off x="4815681" y="3063082"/>
            <a:ext cx="693737" cy="876300"/>
          </a:xfrm>
          <a:custGeom>
            <a:avLst/>
            <a:gdLst>
              <a:gd name="T0" fmla="*/ 2147483647 w 16380"/>
              <a:gd name="T1" fmla="*/ 0 h 20692"/>
              <a:gd name="T2" fmla="*/ 2147483647 w 16380"/>
              <a:gd name="T3" fmla="*/ 2147483647 h 20692"/>
              <a:gd name="T4" fmla="*/ 0 w 16380"/>
              <a:gd name="T5" fmla="*/ 2147483647 h 20692"/>
              <a:gd name="T6" fmla="*/ 0 60000 65536"/>
              <a:gd name="T7" fmla="*/ 0 60000 65536"/>
              <a:gd name="T8" fmla="*/ 0 60000 65536"/>
              <a:gd name="T9" fmla="*/ 0 w 16380"/>
              <a:gd name="T10" fmla="*/ 0 h 20692"/>
              <a:gd name="T11" fmla="*/ 16380 w 16380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80" h="20692" fill="none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</a:path>
              <a:path w="16380" h="20692" stroke="0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Arc 25"/>
          <p:cNvSpPr>
            <a:spLocks/>
          </p:cNvSpPr>
          <p:nvPr/>
        </p:nvSpPr>
        <p:spPr bwMode="auto">
          <a:xfrm rot="-2096195">
            <a:off x="6316663" y="4411663"/>
            <a:ext cx="693737" cy="876300"/>
          </a:xfrm>
          <a:custGeom>
            <a:avLst/>
            <a:gdLst>
              <a:gd name="T0" fmla="*/ 2147483647 w 16380"/>
              <a:gd name="T1" fmla="*/ 0 h 20692"/>
              <a:gd name="T2" fmla="*/ 2147483647 w 16380"/>
              <a:gd name="T3" fmla="*/ 2147483647 h 20692"/>
              <a:gd name="T4" fmla="*/ 0 w 16380"/>
              <a:gd name="T5" fmla="*/ 2147483647 h 20692"/>
              <a:gd name="T6" fmla="*/ 0 60000 65536"/>
              <a:gd name="T7" fmla="*/ 0 60000 65536"/>
              <a:gd name="T8" fmla="*/ 0 60000 65536"/>
              <a:gd name="T9" fmla="*/ 0 w 16380"/>
              <a:gd name="T10" fmla="*/ 0 h 20692"/>
              <a:gd name="T11" fmla="*/ 16380 w 16380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80" h="20692" fill="none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</a:path>
              <a:path w="16380" h="20692" stroke="0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Arc 26"/>
          <p:cNvSpPr>
            <a:spLocks/>
          </p:cNvSpPr>
          <p:nvPr/>
        </p:nvSpPr>
        <p:spPr bwMode="auto">
          <a:xfrm rot="-2663459">
            <a:off x="6167438" y="4171950"/>
            <a:ext cx="852487" cy="876300"/>
          </a:xfrm>
          <a:custGeom>
            <a:avLst/>
            <a:gdLst>
              <a:gd name="T0" fmla="*/ 2147483647 w 20133"/>
              <a:gd name="T1" fmla="*/ 0 h 20692"/>
              <a:gd name="T2" fmla="*/ 2147483647 w 20133"/>
              <a:gd name="T3" fmla="*/ 2147483647 h 20692"/>
              <a:gd name="T4" fmla="*/ 0 w 20133"/>
              <a:gd name="T5" fmla="*/ 2147483647 h 20692"/>
              <a:gd name="T6" fmla="*/ 0 60000 65536"/>
              <a:gd name="T7" fmla="*/ 0 60000 65536"/>
              <a:gd name="T8" fmla="*/ 0 60000 65536"/>
              <a:gd name="T9" fmla="*/ 0 w 20133"/>
              <a:gd name="T10" fmla="*/ 0 h 20692"/>
              <a:gd name="T11" fmla="*/ 20133 w 20133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3" h="20692" fill="none" extrusionOk="0">
                <a:moveTo>
                  <a:pt x="6196" y="0"/>
                </a:moveTo>
                <a:cubicBezTo>
                  <a:pt x="12577" y="1910"/>
                  <a:pt x="17719" y="6658"/>
                  <a:pt x="20132" y="12867"/>
                </a:cubicBezTo>
              </a:path>
              <a:path w="20133" h="20692" stroke="0" extrusionOk="0">
                <a:moveTo>
                  <a:pt x="6196" y="0"/>
                </a:moveTo>
                <a:cubicBezTo>
                  <a:pt x="12577" y="1910"/>
                  <a:pt x="17719" y="6658"/>
                  <a:pt x="20132" y="12867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Arc 27"/>
          <p:cNvSpPr>
            <a:spLocks/>
          </p:cNvSpPr>
          <p:nvPr/>
        </p:nvSpPr>
        <p:spPr bwMode="auto">
          <a:xfrm rot="2096195" flipV="1">
            <a:off x="6334125" y="665163"/>
            <a:ext cx="693738" cy="876300"/>
          </a:xfrm>
          <a:custGeom>
            <a:avLst/>
            <a:gdLst>
              <a:gd name="T0" fmla="*/ 2147483647 w 16380"/>
              <a:gd name="T1" fmla="*/ 0 h 20692"/>
              <a:gd name="T2" fmla="*/ 2147483647 w 16380"/>
              <a:gd name="T3" fmla="*/ 2147483647 h 20692"/>
              <a:gd name="T4" fmla="*/ 0 w 16380"/>
              <a:gd name="T5" fmla="*/ 2147483647 h 20692"/>
              <a:gd name="T6" fmla="*/ 0 60000 65536"/>
              <a:gd name="T7" fmla="*/ 0 60000 65536"/>
              <a:gd name="T8" fmla="*/ 0 60000 65536"/>
              <a:gd name="T9" fmla="*/ 0 w 16380"/>
              <a:gd name="T10" fmla="*/ 0 h 20692"/>
              <a:gd name="T11" fmla="*/ 16380 w 16380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80" h="20692" fill="none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</a:path>
              <a:path w="16380" h="20692" stroke="0" extrusionOk="0">
                <a:moveTo>
                  <a:pt x="6196" y="0"/>
                </a:moveTo>
                <a:cubicBezTo>
                  <a:pt x="10153" y="1185"/>
                  <a:pt x="13687" y="3479"/>
                  <a:pt x="16380" y="6611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Arc 28"/>
          <p:cNvSpPr>
            <a:spLocks/>
          </p:cNvSpPr>
          <p:nvPr/>
        </p:nvSpPr>
        <p:spPr bwMode="auto">
          <a:xfrm rot="2663459" flipV="1">
            <a:off x="6184900" y="919163"/>
            <a:ext cx="852488" cy="876300"/>
          </a:xfrm>
          <a:custGeom>
            <a:avLst/>
            <a:gdLst>
              <a:gd name="T0" fmla="*/ 2147483647 w 20133"/>
              <a:gd name="T1" fmla="*/ 0 h 20692"/>
              <a:gd name="T2" fmla="*/ 2147483647 w 20133"/>
              <a:gd name="T3" fmla="*/ 2147483647 h 20692"/>
              <a:gd name="T4" fmla="*/ 0 w 20133"/>
              <a:gd name="T5" fmla="*/ 2147483647 h 20692"/>
              <a:gd name="T6" fmla="*/ 0 60000 65536"/>
              <a:gd name="T7" fmla="*/ 0 60000 65536"/>
              <a:gd name="T8" fmla="*/ 0 60000 65536"/>
              <a:gd name="T9" fmla="*/ 0 w 20133"/>
              <a:gd name="T10" fmla="*/ 0 h 20692"/>
              <a:gd name="T11" fmla="*/ 20133 w 20133"/>
              <a:gd name="T12" fmla="*/ 20692 h 20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3" h="20692" fill="none" extrusionOk="0">
                <a:moveTo>
                  <a:pt x="6196" y="0"/>
                </a:moveTo>
                <a:cubicBezTo>
                  <a:pt x="12577" y="1910"/>
                  <a:pt x="17719" y="6658"/>
                  <a:pt x="20132" y="12867"/>
                </a:cubicBezTo>
              </a:path>
              <a:path w="20133" h="20692" stroke="0" extrusionOk="0">
                <a:moveTo>
                  <a:pt x="6196" y="0"/>
                </a:moveTo>
                <a:cubicBezTo>
                  <a:pt x="12577" y="1910"/>
                  <a:pt x="17719" y="6658"/>
                  <a:pt x="20132" y="12867"/>
                </a:cubicBezTo>
                <a:lnTo>
                  <a:pt x="0" y="20692"/>
                </a:lnTo>
                <a:lnTo>
                  <a:pt x="619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Arc 29"/>
          <p:cNvSpPr>
            <a:spLocks/>
          </p:cNvSpPr>
          <p:nvPr/>
        </p:nvSpPr>
        <p:spPr bwMode="auto">
          <a:xfrm rot="-7496195">
            <a:off x="7634288" y="2940050"/>
            <a:ext cx="609600" cy="885825"/>
          </a:xfrm>
          <a:custGeom>
            <a:avLst/>
            <a:gdLst>
              <a:gd name="T0" fmla="*/ 2147483647 w 14401"/>
              <a:gd name="T1" fmla="*/ 0 h 20911"/>
              <a:gd name="T2" fmla="*/ 2147483647 w 14401"/>
              <a:gd name="T3" fmla="*/ 2147483647 h 20911"/>
              <a:gd name="T4" fmla="*/ 0 w 14401"/>
              <a:gd name="T5" fmla="*/ 2147483647 h 20911"/>
              <a:gd name="T6" fmla="*/ 0 60000 65536"/>
              <a:gd name="T7" fmla="*/ 0 60000 65536"/>
              <a:gd name="T8" fmla="*/ 0 60000 65536"/>
              <a:gd name="T9" fmla="*/ 0 w 14401"/>
              <a:gd name="T10" fmla="*/ 0 h 20911"/>
              <a:gd name="T11" fmla="*/ 14401 w 14401"/>
              <a:gd name="T12" fmla="*/ 20911 h 209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1" h="20911" fill="none" extrusionOk="0">
                <a:moveTo>
                  <a:pt x="5412" y="-1"/>
                </a:moveTo>
                <a:cubicBezTo>
                  <a:pt x="8749" y="863"/>
                  <a:pt x="11831" y="2513"/>
                  <a:pt x="14400" y="4812"/>
                </a:cubicBezTo>
              </a:path>
              <a:path w="14401" h="20911" stroke="0" extrusionOk="0">
                <a:moveTo>
                  <a:pt x="5412" y="-1"/>
                </a:moveTo>
                <a:cubicBezTo>
                  <a:pt x="8749" y="863"/>
                  <a:pt x="11831" y="2513"/>
                  <a:pt x="14400" y="4812"/>
                </a:cubicBezTo>
                <a:lnTo>
                  <a:pt x="0" y="20911"/>
                </a:lnTo>
                <a:lnTo>
                  <a:pt x="5412" y="-1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Arc 30"/>
          <p:cNvSpPr>
            <a:spLocks/>
          </p:cNvSpPr>
          <p:nvPr/>
        </p:nvSpPr>
        <p:spPr bwMode="auto">
          <a:xfrm rot="-8581025">
            <a:off x="7113588" y="3206750"/>
            <a:ext cx="857250" cy="819150"/>
          </a:xfrm>
          <a:custGeom>
            <a:avLst/>
            <a:gdLst>
              <a:gd name="T0" fmla="*/ 2147483647 w 20249"/>
              <a:gd name="T1" fmla="*/ 0 h 19332"/>
              <a:gd name="T2" fmla="*/ 2147483647 w 20249"/>
              <a:gd name="T3" fmla="*/ 2147483647 h 19332"/>
              <a:gd name="T4" fmla="*/ 0 w 20249"/>
              <a:gd name="T5" fmla="*/ 2147483647 h 19332"/>
              <a:gd name="T6" fmla="*/ 0 60000 65536"/>
              <a:gd name="T7" fmla="*/ 0 60000 65536"/>
              <a:gd name="T8" fmla="*/ 0 60000 65536"/>
              <a:gd name="T9" fmla="*/ 0 w 20249"/>
              <a:gd name="T10" fmla="*/ 0 h 19332"/>
              <a:gd name="T11" fmla="*/ 20249 w 20249"/>
              <a:gd name="T12" fmla="*/ 19332 h 19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49" h="19332" fill="none" extrusionOk="0">
                <a:moveTo>
                  <a:pt x="9634" y="-1"/>
                </a:moveTo>
                <a:cubicBezTo>
                  <a:pt x="14544" y="2446"/>
                  <a:pt x="18339" y="6670"/>
                  <a:pt x="20249" y="11812"/>
                </a:cubicBezTo>
              </a:path>
              <a:path w="20249" h="19332" stroke="0" extrusionOk="0">
                <a:moveTo>
                  <a:pt x="9634" y="-1"/>
                </a:moveTo>
                <a:cubicBezTo>
                  <a:pt x="14544" y="2446"/>
                  <a:pt x="18339" y="6670"/>
                  <a:pt x="20249" y="11812"/>
                </a:cubicBezTo>
                <a:lnTo>
                  <a:pt x="0" y="19332"/>
                </a:lnTo>
                <a:lnTo>
                  <a:pt x="9634" y="-1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Arc 31"/>
          <p:cNvSpPr>
            <a:spLocks/>
          </p:cNvSpPr>
          <p:nvPr/>
        </p:nvSpPr>
        <p:spPr bwMode="auto">
          <a:xfrm rot="-8395203">
            <a:off x="7291388" y="3152775"/>
            <a:ext cx="852487" cy="793750"/>
          </a:xfrm>
          <a:custGeom>
            <a:avLst/>
            <a:gdLst>
              <a:gd name="T0" fmla="*/ 2147483647 w 20133"/>
              <a:gd name="T1" fmla="*/ 0 h 18754"/>
              <a:gd name="T2" fmla="*/ 2147483647 w 20133"/>
              <a:gd name="T3" fmla="*/ 2147483647 h 18754"/>
              <a:gd name="T4" fmla="*/ 0 w 20133"/>
              <a:gd name="T5" fmla="*/ 2147483647 h 18754"/>
              <a:gd name="T6" fmla="*/ 0 60000 65536"/>
              <a:gd name="T7" fmla="*/ 0 60000 65536"/>
              <a:gd name="T8" fmla="*/ 0 60000 65536"/>
              <a:gd name="T9" fmla="*/ 0 w 20133"/>
              <a:gd name="T10" fmla="*/ 0 h 18754"/>
              <a:gd name="T11" fmla="*/ 20133 w 20133"/>
              <a:gd name="T12" fmla="*/ 18754 h 18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3" h="18754" fill="none" extrusionOk="0">
                <a:moveTo>
                  <a:pt x="10716" y="0"/>
                </a:moveTo>
                <a:cubicBezTo>
                  <a:pt x="15015" y="2456"/>
                  <a:pt x="18339" y="6314"/>
                  <a:pt x="20132" y="10929"/>
                </a:cubicBezTo>
              </a:path>
              <a:path w="20133" h="18754" stroke="0" extrusionOk="0">
                <a:moveTo>
                  <a:pt x="10716" y="0"/>
                </a:moveTo>
                <a:cubicBezTo>
                  <a:pt x="15015" y="2456"/>
                  <a:pt x="18339" y="6314"/>
                  <a:pt x="20132" y="10929"/>
                </a:cubicBezTo>
                <a:lnTo>
                  <a:pt x="0" y="18754"/>
                </a:lnTo>
                <a:lnTo>
                  <a:pt x="1071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Arc 32"/>
          <p:cNvSpPr>
            <a:spLocks/>
          </p:cNvSpPr>
          <p:nvPr/>
        </p:nvSpPr>
        <p:spPr bwMode="auto">
          <a:xfrm rot="-6031344">
            <a:off x="7588251" y="2049462"/>
            <a:ext cx="609600" cy="885825"/>
          </a:xfrm>
          <a:custGeom>
            <a:avLst/>
            <a:gdLst>
              <a:gd name="T0" fmla="*/ 2147483647 w 14401"/>
              <a:gd name="T1" fmla="*/ 0 h 20911"/>
              <a:gd name="T2" fmla="*/ 2147483647 w 14401"/>
              <a:gd name="T3" fmla="*/ 2147483647 h 20911"/>
              <a:gd name="T4" fmla="*/ 0 w 14401"/>
              <a:gd name="T5" fmla="*/ 2147483647 h 20911"/>
              <a:gd name="T6" fmla="*/ 0 60000 65536"/>
              <a:gd name="T7" fmla="*/ 0 60000 65536"/>
              <a:gd name="T8" fmla="*/ 0 60000 65536"/>
              <a:gd name="T9" fmla="*/ 0 w 14401"/>
              <a:gd name="T10" fmla="*/ 0 h 20911"/>
              <a:gd name="T11" fmla="*/ 14401 w 14401"/>
              <a:gd name="T12" fmla="*/ 20911 h 209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1" h="20911" fill="none" extrusionOk="0">
                <a:moveTo>
                  <a:pt x="5412" y="-1"/>
                </a:moveTo>
                <a:cubicBezTo>
                  <a:pt x="8749" y="863"/>
                  <a:pt x="11831" y="2513"/>
                  <a:pt x="14400" y="4812"/>
                </a:cubicBezTo>
              </a:path>
              <a:path w="14401" h="20911" stroke="0" extrusionOk="0">
                <a:moveTo>
                  <a:pt x="5412" y="-1"/>
                </a:moveTo>
                <a:cubicBezTo>
                  <a:pt x="8749" y="863"/>
                  <a:pt x="11831" y="2513"/>
                  <a:pt x="14400" y="4812"/>
                </a:cubicBezTo>
                <a:lnTo>
                  <a:pt x="0" y="20911"/>
                </a:lnTo>
                <a:lnTo>
                  <a:pt x="5412" y="-1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Arc 33"/>
          <p:cNvSpPr>
            <a:spLocks/>
          </p:cNvSpPr>
          <p:nvPr/>
        </p:nvSpPr>
        <p:spPr bwMode="auto">
          <a:xfrm rot="-7116130">
            <a:off x="6992144" y="2020094"/>
            <a:ext cx="881062" cy="819150"/>
          </a:xfrm>
          <a:custGeom>
            <a:avLst/>
            <a:gdLst>
              <a:gd name="T0" fmla="*/ 2147483647 w 20814"/>
              <a:gd name="T1" fmla="*/ 0 h 19332"/>
              <a:gd name="T2" fmla="*/ 2147483647 w 20814"/>
              <a:gd name="T3" fmla="*/ 2147483647 h 19332"/>
              <a:gd name="T4" fmla="*/ 0 w 20814"/>
              <a:gd name="T5" fmla="*/ 2147483647 h 19332"/>
              <a:gd name="T6" fmla="*/ 0 60000 65536"/>
              <a:gd name="T7" fmla="*/ 0 60000 65536"/>
              <a:gd name="T8" fmla="*/ 0 60000 65536"/>
              <a:gd name="T9" fmla="*/ 0 w 20814"/>
              <a:gd name="T10" fmla="*/ 0 h 19332"/>
              <a:gd name="T11" fmla="*/ 20814 w 20814"/>
              <a:gd name="T12" fmla="*/ 19332 h 19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14" h="19332" fill="none" extrusionOk="0">
                <a:moveTo>
                  <a:pt x="9634" y="-1"/>
                </a:moveTo>
                <a:cubicBezTo>
                  <a:pt x="15113" y="2730"/>
                  <a:pt x="19176" y="7657"/>
                  <a:pt x="20813" y="13557"/>
                </a:cubicBezTo>
              </a:path>
              <a:path w="20814" h="19332" stroke="0" extrusionOk="0">
                <a:moveTo>
                  <a:pt x="9634" y="-1"/>
                </a:moveTo>
                <a:cubicBezTo>
                  <a:pt x="15113" y="2730"/>
                  <a:pt x="19176" y="7657"/>
                  <a:pt x="20813" y="13557"/>
                </a:cubicBezTo>
                <a:lnTo>
                  <a:pt x="0" y="19332"/>
                </a:lnTo>
                <a:lnTo>
                  <a:pt x="9634" y="-1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Arc 34"/>
          <p:cNvSpPr>
            <a:spLocks/>
          </p:cNvSpPr>
          <p:nvPr/>
        </p:nvSpPr>
        <p:spPr bwMode="auto">
          <a:xfrm rot="-6934431">
            <a:off x="7209631" y="2116932"/>
            <a:ext cx="852487" cy="793750"/>
          </a:xfrm>
          <a:custGeom>
            <a:avLst/>
            <a:gdLst>
              <a:gd name="T0" fmla="*/ 2147483647 w 20133"/>
              <a:gd name="T1" fmla="*/ 0 h 18754"/>
              <a:gd name="T2" fmla="*/ 2147483647 w 20133"/>
              <a:gd name="T3" fmla="*/ 2147483647 h 18754"/>
              <a:gd name="T4" fmla="*/ 0 w 20133"/>
              <a:gd name="T5" fmla="*/ 2147483647 h 18754"/>
              <a:gd name="T6" fmla="*/ 0 60000 65536"/>
              <a:gd name="T7" fmla="*/ 0 60000 65536"/>
              <a:gd name="T8" fmla="*/ 0 60000 65536"/>
              <a:gd name="T9" fmla="*/ 0 w 20133"/>
              <a:gd name="T10" fmla="*/ 0 h 18754"/>
              <a:gd name="T11" fmla="*/ 20133 w 20133"/>
              <a:gd name="T12" fmla="*/ 18754 h 18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33" h="18754" fill="none" extrusionOk="0">
                <a:moveTo>
                  <a:pt x="10716" y="0"/>
                </a:moveTo>
                <a:cubicBezTo>
                  <a:pt x="15015" y="2456"/>
                  <a:pt x="18339" y="6314"/>
                  <a:pt x="20132" y="10929"/>
                </a:cubicBezTo>
              </a:path>
              <a:path w="20133" h="18754" stroke="0" extrusionOk="0">
                <a:moveTo>
                  <a:pt x="10716" y="0"/>
                </a:moveTo>
                <a:cubicBezTo>
                  <a:pt x="15015" y="2456"/>
                  <a:pt x="18339" y="6314"/>
                  <a:pt x="20132" y="10929"/>
                </a:cubicBezTo>
                <a:lnTo>
                  <a:pt x="0" y="18754"/>
                </a:lnTo>
                <a:lnTo>
                  <a:pt x="10716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3636617"/>
            <a:ext cx="533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 dirty="0">
                <a:solidFill>
                  <a:schemeClr val="bg1"/>
                </a:solidFill>
                <a:latin typeface="Century Gothic" pitchFamily="34" charset="0"/>
              </a:rPr>
              <a:t>If </a:t>
            </a:r>
            <a:r>
              <a:rPr lang="en-US" sz="4800" dirty="0">
                <a:solidFill>
                  <a:srgbClr val="FFCC00"/>
                </a:solidFill>
                <a:latin typeface="Century Gothic" pitchFamily="34" charset="0"/>
                <a:sym typeface="Symbol" pitchFamily="18" charset="2"/>
              </a:rPr>
              <a:t>ABC  DEF</a:t>
            </a:r>
            <a:r>
              <a:rPr lang="en-US" sz="4400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4400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then </a:t>
            </a:r>
            <a:r>
              <a:rPr lang="en-US" sz="4800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C  ___</a:t>
            </a: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3093279" y="4423895"/>
            <a:ext cx="1371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CC00"/>
                </a:solidFill>
                <a:sym typeface="Symbol" pitchFamily="18" charset="2"/>
              </a:rPr>
              <a:t>F</a:t>
            </a:r>
          </a:p>
        </p:txBody>
      </p:sp>
    </p:spTree>
    <p:extLst>
      <p:ext uri="{BB962C8B-B14F-4D97-AF65-F5344CB8AC3E}">
        <p14:creationId xmlns:p14="http://schemas.microsoft.com/office/powerpoint/2010/main" val="791096777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762000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50E28"/>
                </a:solidFill>
              </a:rPr>
              <a:t>Fill in the blanks</a:t>
            </a:r>
            <a:r>
              <a:rPr lang="en-US" smtClean="0">
                <a:solidFill>
                  <a:srgbClr val="750E28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2173426"/>
            <a:ext cx="9144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dirty="0" smtClean="0"/>
              <a:t>If </a:t>
            </a:r>
            <a:r>
              <a:rPr lang="en-US" sz="4800" dirty="0" smtClean="0">
                <a:solidFill>
                  <a:srgbClr val="FFCC00"/>
                </a:solidFill>
                <a:sym typeface="Symbol" pitchFamily="18" charset="2"/>
              </a:rPr>
              <a:t>CAT  DOG</a:t>
            </a:r>
            <a:r>
              <a:rPr lang="en-US" sz="4400" dirty="0" smtClean="0">
                <a:sym typeface="Symbol" pitchFamily="18" charset="2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sz="4400" dirty="0" smtClean="0">
                <a:solidFill>
                  <a:schemeClr val="bg1"/>
                </a:solidFill>
                <a:sym typeface="Symbol" pitchFamily="18" charset="2"/>
              </a:rPr>
              <a:t>then AC</a:t>
            </a:r>
            <a:r>
              <a:rPr lang="en-US" sz="4800" dirty="0" smtClean="0">
                <a:solidFill>
                  <a:schemeClr val="bg1"/>
                </a:solidFill>
                <a:sym typeface="Symbol" pitchFamily="18" charset="2"/>
              </a:rPr>
              <a:t>  ___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07861" y="3108739"/>
            <a:ext cx="1371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CC00"/>
                </a:solidFill>
                <a:sym typeface="Symbol" pitchFamily="18" charset="2"/>
              </a:rPr>
              <a:t>OD</a:t>
            </a:r>
          </a:p>
        </p:txBody>
      </p:sp>
    </p:spTree>
    <p:extLst>
      <p:ext uri="{BB962C8B-B14F-4D97-AF65-F5344CB8AC3E}">
        <p14:creationId xmlns:p14="http://schemas.microsoft.com/office/powerpoint/2010/main" val="405909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762000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50E28"/>
                </a:solidFill>
              </a:rPr>
              <a:t>Fill in the blanks</a:t>
            </a:r>
            <a:r>
              <a:rPr lang="en-US" smtClean="0">
                <a:solidFill>
                  <a:srgbClr val="750E28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44980"/>
            <a:ext cx="91440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dirty="0" smtClean="0">
                <a:solidFill>
                  <a:srgbClr val="FFCC00"/>
                </a:solidFill>
                <a:sym typeface="Symbol" pitchFamily="18" charset="2"/>
              </a:rPr>
              <a:t>BAT  MON</a:t>
            </a:r>
            <a:endParaRPr lang="en-US" sz="4800" dirty="0" smtClean="0">
              <a:sym typeface="Symbol" pitchFamily="18" charset="2"/>
            </a:endParaRPr>
          </a:p>
        </p:txBody>
      </p:sp>
      <p:sp>
        <p:nvSpPr>
          <p:cNvPr id="22532" name="Rectangle 27"/>
          <p:cNvSpPr>
            <a:spLocks noChangeArrowheads="1"/>
          </p:cNvSpPr>
          <p:nvPr/>
        </p:nvSpPr>
        <p:spPr bwMode="auto">
          <a:xfrm>
            <a:off x="1524000" y="2209800"/>
            <a:ext cx="5181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T  ___</a:t>
            </a:r>
          </a:p>
          <a:p>
            <a:pPr marL="342900" indent="-342900">
              <a:spcBef>
                <a:spcPct val="20000"/>
              </a:spcBef>
            </a:pP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_____  ONM</a:t>
            </a:r>
          </a:p>
          <a:p>
            <a:pPr marL="342900" indent="-342900">
              <a:spcBef>
                <a:spcPct val="20000"/>
              </a:spcBef>
            </a:pP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_____   MO</a:t>
            </a:r>
          </a:p>
          <a:p>
            <a:pPr marL="342900" indent="-342900">
              <a:spcBef>
                <a:spcPct val="20000"/>
              </a:spcBef>
            </a:pPr>
            <a:r>
              <a:rPr lang="en-US" sz="480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NM  ____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2895600" y="2147888"/>
            <a:ext cx="1143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N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1295400" y="3048000"/>
            <a:ext cx="2133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ATB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1828800" y="3900488"/>
            <a:ext cx="2133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BA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3124200" y="4724400"/>
            <a:ext cx="1447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CC00"/>
                </a:solidFill>
                <a:sym typeface="Symbol" pitchFamily="18" charset="2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153907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0" grpId="0"/>
      <p:bldP spid="18461" grpId="0"/>
      <p:bldP spid="18462" grpId="0"/>
      <p:bldP spid="1846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510</Words>
  <Application>Microsoft Macintosh PowerPoint</Application>
  <PresentationFormat>On-screen Show (4:3)</PresentationFormat>
  <Paragraphs>114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Pushpin</vt:lpstr>
      <vt:lpstr>Habitat</vt:lpstr>
      <vt:lpstr>Equation</vt:lpstr>
      <vt:lpstr>Lesson 4: Congruence Statements (CPCTC) &amp; 5 Ways to Prove Triangles Congruent</vt:lpstr>
      <vt:lpstr>Congruent Triangles</vt:lpstr>
      <vt:lpstr>Congruence Statement</vt:lpstr>
      <vt:lpstr>CPCTC</vt:lpstr>
      <vt:lpstr>Complete each congruence statement.</vt:lpstr>
      <vt:lpstr>Complete each congruence statement.</vt:lpstr>
      <vt:lpstr>Complete each congruence statement.</vt:lpstr>
      <vt:lpstr>Fill in the blanks </vt:lpstr>
      <vt:lpstr>Fill in the blanks </vt:lpstr>
      <vt:lpstr>Fill in the blanks </vt:lpstr>
      <vt:lpstr>Complete the congruence statement. </vt:lpstr>
      <vt:lpstr>Complete the congruence statement. </vt:lpstr>
      <vt:lpstr>There are 5 ways to prove triangles congruent.</vt:lpstr>
      <vt:lpstr>Side-Side-Side (SSS) Congruence Postulate</vt:lpstr>
      <vt:lpstr>Side-Angle-Side (SAS) Congruence Postulate</vt:lpstr>
      <vt:lpstr>Angle-Angle-Side (AAS) Congruence Postulate</vt:lpstr>
      <vt:lpstr>Angle-Side-Angle (ASA) Congruence Postulate</vt:lpstr>
      <vt:lpstr>Hypotenuse Leg</vt:lpstr>
      <vt:lpstr>PowerPoint Presentation</vt:lpstr>
      <vt:lpstr>2 markings you can add if they aren’t already marked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Congruent Triangles</dc:title>
  <dc:creator>Microsoft Office User</dc:creator>
  <cp:lastModifiedBy>Rukayat Giwa</cp:lastModifiedBy>
  <cp:revision>14</cp:revision>
  <dcterms:created xsi:type="dcterms:W3CDTF">2014-07-30T17:26:04Z</dcterms:created>
  <dcterms:modified xsi:type="dcterms:W3CDTF">2014-08-18T11:36:04Z</dcterms:modified>
</cp:coreProperties>
</file>