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8/19/14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emf"/><Relationship Id="rId5" Type="http://schemas.openxmlformats.org/officeDocument/2006/relationships/image" Target="../media/image8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oleObject" Target="../embeddings/oleObject2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oleObject" Target="../embeddings/oleObject3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13.png"/><Relationship Id="rId6" Type="http://schemas.openxmlformats.org/officeDocument/2006/relationships/oleObject" Target="../embeddings/oleObject5.bin"/><Relationship Id="rId7" Type="http://schemas.openxmlformats.org/officeDocument/2006/relationships/package" Target="../embeddings/Microsoft_Word_Document2.docx"/><Relationship Id="rId8" Type="http://schemas.openxmlformats.org/officeDocument/2006/relationships/image" Target="../media/image14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3: Quadrilaterals &amp; Parallelograms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Analytic Geometry</a:t>
            </a:r>
          </a:p>
          <a:p>
            <a:r>
              <a:rPr lang="en-US" dirty="0"/>
              <a:t>Unit 1: Similarity, Congruence &amp; Proofs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36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2 pairs of opposite sides are parallel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2 pairs of opposite sides are </a:t>
            </a:r>
            <a:r>
              <a:rPr lang="en-US" dirty="0" smtClean="0">
                <a:latin typeface="Century Gothic"/>
                <a:ea typeface="ＭＳ ゴシック"/>
                <a:cs typeface="Century Gothic"/>
              </a:rPr>
              <a:t>≅</a:t>
            </a:r>
          </a:p>
          <a:p>
            <a:r>
              <a:rPr lang="en-US" dirty="0" smtClean="0">
                <a:latin typeface="Century Gothic"/>
                <a:ea typeface="ＭＳ ゴシック"/>
                <a:cs typeface="Century Gothic"/>
              </a:rPr>
              <a:t> 2 pairs of opposite angles are </a:t>
            </a:r>
            <a:r>
              <a:rPr lang="en-US" dirty="0" smtClean="0">
                <a:ea typeface="ＭＳ ゴシック"/>
                <a:cs typeface="Century Gothic"/>
              </a:rPr>
              <a:t>≅</a:t>
            </a:r>
          </a:p>
          <a:p>
            <a:r>
              <a:rPr lang="en-US" dirty="0">
                <a:latin typeface="Century Gothic"/>
                <a:ea typeface="ＭＳ ゴシック"/>
                <a:cs typeface="Century Gothic"/>
              </a:rPr>
              <a:t> </a:t>
            </a:r>
            <a:r>
              <a:rPr lang="en-US" dirty="0" smtClean="0">
                <a:latin typeface="Century Gothic"/>
                <a:ea typeface="ＭＳ ゴシック"/>
                <a:cs typeface="Century Gothic"/>
              </a:rPr>
              <a:t>Consecutive angles are supplementary</a:t>
            </a:r>
          </a:p>
          <a:p>
            <a:r>
              <a:rPr lang="en-US" dirty="0" smtClean="0">
                <a:latin typeface="Century Gothic"/>
                <a:ea typeface="ＭＳ ゴシック"/>
                <a:cs typeface="Century Gothic"/>
              </a:rPr>
              <a:t>Diagonals bisect each other </a:t>
            </a:r>
            <a:endParaRPr lang="en-US" dirty="0">
              <a:latin typeface="Century Gothic"/>
              <a:cs typeface="Century Gothic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 t="-32558" b="-32558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4802709" y="5337583"/>
            <a:ext cx="3413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∠A+∠B=180   ∠C+∠B=180  </a:t>
            </a:r>
            <a:endParaRPr lang="en-US" dirty="0"/>
          </a:p>
          <a:p>
            <a:r>
              <a:rPr lang="en-US" i="1" dirty="0"/>
              <a:t>∠A+∠D=180   ∠C+∠D=180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89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 properties of a Parallelogram plus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Diagonals are </a:t>
            </a:r>
            <a:r>
              <a:rPr lang="en-US" dirty="0" smtClean="0">
                <a:ea typeface="ＭＳ ゴシック"/>
                <a:cs typeface="Century Gothic"/>
              </a:rPr>
              <a:t>≅</a:t>
            </a:r>
          </a:p>
          <a:p>
            <a:r>
              <a:rPr lang="en-US" dirty="0" smtClean="0">
                <a:ea typeface="ＭＳ ゴシック"/>
                <a:cs typeface="Century Gothic"/>
              </a:rPr>
              <a:t>4 ≅ right angles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 t="-27036" b="-27036"/>
          <a:stretch>
            <a:fillRect/>
          </a:stretch>
        </p:blipFill>
        <p:spPr/>
      </p:pic>
      <p:sp>
        <p:nvSpPr>
          <p:cNvPr id="6" name="TextBox 5"/>
          <p:cNvSpPr txBox="1"/>
          <p:nvPr/>
        </p:nvSpPr>
        <p:spPr>
          <a:xfrm>
            <a:off x="4663440" y="5200923"/>
            <a:ext cx="3237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AC</a:t>
            </a:r>
            <a:r>
              <a:rPr lang="en-US" sz="2800" i="1" dirty="0" smtClean="0"/>
              <a:t>≅ DB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245851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Rhombus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All properties of a Parallelogram plus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 Diagonals are perpendicular (they make 90 degrees)</a:t>
            </a:r>
            <a:endParaRPr lang="en-US" dirty="0" smtClean="0">
              <a:latin typeface="Century Gothic"/>
              <a:ea typeface="ＭＳ ゴシック"/>
              <a:cs typeface="Century Gothic"/>
            </a:endParaRPr>
          </a:p>
          <a:p>
            <a:r>
              <a:rPr lang="en-US" dirty="0" smtClean="0">
                <a:latin typeface="Century Gothic"/>
                <a:ea typeface="ＭＳ ゴシック"/>
                <a:cs typeface="Century Gothic"/>
              </a:rPr>
              <a:t> Diagonals bisect opposite angles</a:t>
            </a:r>
          </a:p>
          <a:p>
            <a:r>
              <a:rPr lang="en-US" dirty="0" smtClean="0">
                <a:latin typeface="Century Gothic"/>
                <a:ea typeface="ＭＳ ゴシック"/>
                <a:cs typeface="Century Gothic"/>
              </a:rPr>
              <a:t> 4 ≅ sides</a:t>
            </a:r>
            <a:endParaRPr lang="en-US" dirty="0">
              <a:latin typeface="Century Gothic"/>
              <a:cs typeface="Century Gothic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2204229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Content Placeholder 8"/>
          <p:cNvPicPr>
            <a:picLocks noGrp="1" noChangeAspect="1"/>
          </p:cNvPicPr>
          <p:nvPr>
            <p:ph sz="quarter" idx="14"/>
          </p:nvPr>
        </p:nvPicPr>
        <p:blipFill>
          <a:blip r:embed="rId5"/>
          <a:srcRect t="-61683" b="-616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4325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All properties of a Parallelogram plus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All properties of a Rectangle plus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All properties of a Rhombus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4"/>
          </p:nvPr>
        </p:nvPicPr>
        <p:blipFill>
          <a:blip r:embed="rId3"/>
          <a:srcRect t="-9376" b="-9376"/>
          <a:stretch>
            <a:fillRect/>
          </a:stretch>
        </p:blipFill>
        <p:spPr/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1424090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114300" imgH="165100" progId="Equation.3">
                  <p:embed/>
                </p:oleObj>
              </mc:Choice>
              <mc:Fallback>
                <p:oleObj name="Equation" r:id="rId4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26127" y="5462915"/>
            <a:ext cx="3237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AC</a:t>
            </a:r>
            <a:r>
              <a:rPr lang="en-US" sz="2800" i="1" dirty="0" smtClean="0"/>
              <a:t>≅ DB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398892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Exactly 1 pair of parallel sides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4"/>
          </p:nvPr>
        </p:nvPicPr>
        <p:blipFill>
          <a:blip r:embed="rId3"/>
          <a:srcRect t="-17502" b="-17502"/>
          <a:stretch>
            <a:fillRect/>
          </a:stretch>
        </p:blipFill>
        <p:spPr/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448218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4" imgW="114300" imgH="165100" progId="Equation.3">
                  <p:embed/>
                </p:oleObj>
              </mc:Choice>
              <mc:Fallback>
                <p:oleObj name="Equation" r:id="rId4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4785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Isosceles Trapezoid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latin typeface="Century Gothic"/>
                <a:cs typeface="Century Gothic"/>
              </a:rPr>
              <a:t> Exactly 1 pair of parallel sides</a:t>
            </a:r>
          </a:p>
          <a:p>
            <a:r>
              <a:rPr lang="en-US" dirty="0" smtClean="0">
                <a:latin typeface="Century Gothic"/>
                <a:cs typeface="Century Gothic"/>
              </a:rPr>
              <a:t> Base angles are </a:t>
            </a:r>
            <a:r>
              <a:rPr lang="en-US" dirty="0" smtClean="0">
                <a:latin typeface="Century Gothic"/>
                <a:ea typeface="ＭＳ ゴシック"/>
                <a:cs typeface="Century Gothic"/>
              </a:rPr>
              <a:t>≅</a:t>
            </a:r>
          </a:p>
          <a:p>
            <a:r>
              <a:rPr lang="en-US" dirty="0">
                <a:latin typeface="Century Gothic"/>
                <a:ea typeface="ＭＳ ゴシック"/>
                <a:cs typeface="Century Gothic"/>
              </a:rPr>
              <a:t> </a:t>
            </a:r>
            <a:r>
              <a:rPr lang="en-US" dirty="0" smtClean="0">
                <a:latin typeface="Century Gothic"/>
                <a:ea typeface="ＭＳ ゴシック"/>
                <a:cs typeface="Century Gothic"/>
              </a:rPr>
              <a:t>Opposite angles are supplementary</a:t>
            </a:r>
          </a:p>
          <a:p>
            <a:r>
              <a:rPr lang="en-US" dirty="0" smtClean="0">
                <a:latin typeface="Century Gothic"/>
                <a:ea typeface="ＭＳ ゴシック"/>
                <a:cs typeface="Century Gothic"/>
              </a:rPr>
              <a:t> 1 pair of ≅ legs</a:t>
            </a:r>
          </a:p>
          <a:p>
            <a:r>
              <a:rPr lang="en-US" dirty="0" smtClean="0">
                <a:latin typeface="Century Gothic"/>
                <a:ea typeface="ＭＳ ゴシック"/>
                <a:cs typeface="Century Gothic"/>
              </a:rPr>
              <a:t> Diagonals are ≅</a:t>
            </a:r>
            <a:endParaRPr lang="en-US" dirty="0">
              <a:latin typeface="Century Gothic"/>
              <a:cs typeface="Century Gothic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 t="-24172" b="-24172"/>
          <a:stretch>
            <a:fillRect/>
          </a:stretch>
        </p:blipFill>
        <p:spPr>
          <a:xfrm>
            <a:off x="4663440" y="1881209"/>
            <a:ext cx="3200400" cy="3605212"/>
          </a:xfrm>
        </p:spPr>
      </p:pic>
      <p:sp>
        <p:nvSpPr>
          <p:cNvPr id="6" name="TextBox 5"/>
          <p:cNvSpPr txBox="1"/>
          <p:nvPr/>
        </p:nvSpPr>
        <p:spPr>
          <a:xfrm>
            <a:off x="4663440" y="5060395"/>
            <a:ext cx="3237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AC</a:t>
            </a:r>
            <a:r>
              <a:rPr lang="en-US" sz="2800" i="1" dirty="0" smtClean="0"/>
              <a:t>≅ BD</a:t>
            </a:r>
            <a:endParaRPr lang="en-US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4663440" y="5569461"/>
            <a:ext cx="3413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∠A+∠B=180   ∠C+∠B=180  </a:t>
            </a:r>
            <a:endParaRPr lang="en-US" dirty="0"/>
          </a:p>
          <a:p>
            <a:r>
              <a:rPr lang="en-US" i="1" dirty="0"/>
              <a:t>∠A+∠D=180   ∠C+∠D=180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72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entury Gothic"/>
                <a:cs typeface="Century Gothic"/>
              </a:rPr>
              <a:t> 2 pairs of consecutive sides are </a:t>
            </a:r>
            <a:r>
              <a:rPr lang="en-US" dirty="0" smtClean="0">
                <a:ea typeface="ＭＳ ゴシック"/>
                <a:cs typeface="Century Gothic"/>
              </a:rPr>
              <a:t>≅</a:t>
            </a:r>
            <a:endParaRPr lang="en-US" dirty="0" smtClean="0">
              <a:latin typeface="Century Gothic"/>
              <a:cs typeface="Century Gothic"/>
            </a:endParaRPr>
          </a:p>
          <a:p>
            <a:r>
              <a:rPr lang="en-US" dirty="0" smtClean="0">
                <a:latin typeface="Century Gothic"/>
                <a:cs typeface="Century Gothic"/>
              </a:rPr>
              <a:t> 1 pair of opposite angles are </a:t>
            </a:r>
            <a:r>
              <a:rPr lang="en-US" dirty="0" smtClean="0">
                <a:latin typeface="Century Gothic"/>
                <a:ea typeface="ＭＳ ゴシック"/>
                <a:cs typeface="Century Gothic"/>
              </a:rPr>
              <a:t>≅</a:t>
            </a:r>
          </a:p>
          <a:p>
            <a:r>
              <a:rPr lang="en-US" dirty="0">
                <a:latin typeface="Century Gothic"/>
                <a:ea typeface="ＭＳ ゴシック"/>
                <a:cs typeface="Century Gothic"/>
              </a:rPr>
              <a:t> </a:t>
            </a:r>
            <a:r>
              <a:rPr lang="en-US" dirty="0" smtClean="0">
                <a:latin typeface="Century Gothic"/>
                <a:ea typeface="ＭＳ ゴシック"/>
                <a:cs typeface="Century Gothic"/>
              </a:rPr>
              <a:t>Diagonals are perpendicular</a:t>
            </a:r>
            <a:endParaRPr lang="en-US" dirty="0">
              <a:latin typeface="Century Gothic"/>
              <a:cs typeface="Century Gothic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/>
          <a:srcRect l="-18636" r="-186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37365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formulas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Slope Formula: </a:t>
            </a:r>
            <a:r>
              <a:rPr lang="en-US" sz="1800" dirty="0"/>
              <a:t>Given the two points (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y</a:t>
            </a:r>
            <a:r>
              <a:rPr lang="en-US" sz="1800" baseline="-25000" dirty="0"/>
              <a:t>1</a:t>
            </a:r>
            <a:r>
              <a:rPr lang="en-US" sz="1800" dirty="0"/>
              <a:t>) and (</a:t>
            </a:r>
            <a:r>
              <a:rPr lang="en-US" sz="1800" i="1" dirty="0"/>
              <a:t>x</a:t>
            </a:r>
            <a:r>
              <a:rPr lang="en-US" sz="1800" baseline="-25000" dirty="0"/>
              <a:t>2</a:t>
            </a:r>
            <a:r>
              <a:rPr lang="en-US" sz="1800" dirty="0"/>
              <a:t>, </a:t>
            </a:r>
            <a:r>
              <a:rPr lang="en-US" sz="1800" i="1" dirty="0"/>
              <a:t>y</a:t>
            </a:r>
            <a:r>
              <a:rPr lang="en-US" sz="1800" baseline="-25000" dirty="0"/>
              <a:t>2</a:t>
            </a:r>
            <a:r>
              <a:rPr lang="en-US" sz="1800" dirty="0"/>
              <a:t>)</a:t>
            </a:r>
            <a:endParaRPr lang="en-US" sz="1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 smtClean="0"/>
              <a:t>Distance Formula: </a:t>
            </a:r>
            <a:r>
              <a:rPr lang="en-US" sz="1800" dirty="0"/>
              <a:t> Given the two points (</a:t>
            </a:r>
            <a:r>
              <a:rPr lang="en-US" sz="1800" i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i="1" dirty="0"/>
              <a:t>y</a:t>
            </a:r>
            <a:r>
              <a:rPr lang="en-US" sz="1800" baseline="-25000" dirty="0"/>
              <a:t>1</a:t>
            </a:r>
            <a:r>
              <a:rPr lang="en-US" sz="1800" dirty="0"/>
              <a:t>) and (</a:t>
            </a:r>
            <a:r>
              <a:rPr lang="en-US" sz="1800" i="1" dirty="0"/>
              <a:t>x</a:t>
            </a:r>
            <a:r>
              <a:rPr lang="en-US" sz="1800" baseline="-25000" dirty="0"/>
              <a:t>2</a:t>
            </a:r>
            <a:r>
              <a:rPr lang="en-US" sz="1800" dirty="0"/>
              <a:t>, </a:t>
            </a:r>
            <a:r>
              <a:rPr lang="en-US" sz="1800" i="1" dirty="0"/>
              <a:t>y</a:t>
            </a:r>
            <a:r>
              <a:rPr lang="en-US" sz="1800" baseline="-25000" dirty="0"/>
              <a:t>2</a:t>
            </a:r>
            <a:r>
              <a:rPr lang="en-US" sz="1800" dirty="0"/>
              <a:t>), the distance between these points is given by the formula:</a:t>
            </a: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905385"/>
              </p:ext>
            </p:extLst>
          </p:nvPr>
        </p:nvGraphicFramePr>
        <p:xfrm>
          <a:off x="-3210516" y="4250177"/>
          <a:ext cx="14361459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Document" r:id="rId4" imgW="5486400" imgH="215900" progId="Word.Document.12">
                  <p:embed/>
                </p:oleObj>
              </mc:Choice>
              <mc:Fallback>
                <p:oleObj name="Document" r:id="rId4" imgW="5486400" imgH="215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3210516" y="4250177"/>
                        <a:ext cx="14361459" cy="565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78683"/>
              </p:ext>
            </p:extLst>
          </p:nvPr>
        </p:nvGraphicFramePr>
        <p:xfrm>
          <a:off x="-3407576" y="2613094"/>
          <a:ext cx="118872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7" imgW="5486400" imgH="342900" progId="Word.Document.12">
                  <p:embed/>
                </p:oleObj>
              </mc:Choice>
              <mc:Fallback>
                <p:oleObj name="Document" r:id="rId7" imgW="5486400" imgH="342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-3407576" y="2613094"/>
                        <a:ext cx="11887200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0573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205</TotalTime>
  <Words>278</Words>
  <Application>Microsoft Macintosh PowerPoint</Application>
  <PresentationFormat>On-screen Show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Pushpin</vt:lpstr>
      <vt:lpstr>Document</vt:lpstr>
      <vt:lpstr>Equation</vt:lpstr>
      <vt:lpstr>Lesson 3: Quadrilaterals &amp; Parallelograms</vt:lpstr>
      <vt:lpstr>Parallelogram</vt:lpstr>
      <vt:lpstr>Rectangle</vt:lpstr>
      <vt:lpstr>Rhombus</vt:lpstr>
      <vt:lpstr>Square</vt:lpstr>
      <vt:lpstr>Trapezoid</vt:lpstr>
      <vt:lpstr>Isosceles Trapezoid</vt:lpstr>
      <vt:lpstr>Kite</vt:lpstr>
      <vt:lpstr>Helpful formulas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Rukayat Giwa</dc:creator>
  <cp:lastModifiedBy>Rukayat Giwa</cp:lastModifiedBy>
  <cp:revision>6</cp:revision>
  <dcterms:created xsi:type="dcterms:W3CDTF">2014-08-18T11:35:11Z</dcterms:created>
  <dcterms:modified xsi:type="dcterms:W3CDTF">2014-08-19T13:25:24Z</dcterms:modified>
</cp:coreProperties>
</file>