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embeddings/oleObject1.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722" r:id="rId2"/>
  </p:sldMasterIdLst>
  <p:notesMasterIdLst>
    <p:notesMasterId r:id="rId27"/>
  </p:notesMasterIdLst>
  <p:handoutMasterIdLst>
    <p:handoutMasterId r:id="rId28"/>
  </p:handoutMasterIdLst>
  <p:sldIdLst>
    <p:sldId id="514" r:id="rId3"/>
    <p:sldId id="576" r:id="rId4"/>
    <p:sldId id="594" r:id="rId5"/>
    <p:sldId id="593" r:id="rId6"/>
    <p:sldId id="577" r:id="rId7"/>
    <p:sldId id="578" r:id="rId8"/>
    <p:sldId id="559" r:id="rId9"/>
    <p:sldId id="547" r:id="rId10"/>
    <p:sldId id="552" r:id="rId11"/>
    <p:sldId id="560" r:id="rId12"/>
    <p:sldId id="568" r:id="rId13"/>
    <p:sldId id="569" r:id="rId14"/>
    <p:sldId id="592" r:id="rId15"/>
    <p:sldId id="589" r:id="rId16"/>
    <p:sldId id="548" r:id="rId17"/>
    <p:sldId id="556" r:id="rId18"/>
    <p:sldId id="590" r:id="rId19"/>
    <p:sldId id="580" r:id="rId20"/>
    <p:sldId id="581" r:id="rId21"/>
    <p:sldId id="582" r:id="rId22"/>
    <p:sldId id="583" r:id="rId23"/>
    <p:sldId id="585" r:id="rId24"/>
    <p:sldId id="591" r:id="rId25"/>
    <p:sldId id="587" r:id="rId26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CC0000"/>
    <a:srgbClr val="008080"/>
    <a:srgbClr val="003300"/>
    <a:srgbClr val="339933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Relationship Id="rId2" Type="http://schemas.openxmlformats.org/officeDocument/2006/relationships/image" Target="../media/image15.wmf"/><Relationship Id="rId3" Type="http://schemas.openxmlformats.org/officeDocument/2006/relationships/image" Target="../media/image1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4" Type="http://schemas.openxmlformats.org/officeDocument/2006/relationships/image" Target="../media/image20.wmf"/><Relationship Id="rId1" Type="http://schemas.openxmlformats.org/officeDocument/2006/relationships/image" Target="../media/image17.wmf"/><Relationship Id="rId2" Type="http://schemas.openxmlformats.org/officeDocument/2006/relationships/image" Target="../media/image1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1DC9D8E-1420-4CE2-ACA9-96C2F4370F3F}" type="datetimeFigureOut">
              <a:rPr lang="en-US"/>
              <a:pPr>
                <a:defRPr/>
              </a:pPr>
              <a:t>1/6/15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D7CE784-764C-462D-BE14-CE4A247D0D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136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7400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70388"/>
            <a:ext cx="5486400" cy="413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C675AA3-61C5-4347-9CB8-C7D863206B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9392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01AED91-BC39-4E34-A226-5961BA207E10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6E9E350-8CAA-4E27-B698-9EE04DC9141C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855C6-70B1-4C61-BD03-7D21603422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7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C6DF1-C96F-4E23-A746-A1C445651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316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E827F-D901-4222-AC5B-F59278715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13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967A5-720F-4D76-B5F2-06BFD9C80A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78692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ED043-DC38-40F8-B772-F03C680F80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12634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4635D-F532-456D-86DC-53B322EB75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996587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485E3-C2A8-4FB4-BB51-F3D10DF45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33636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1377B-6FA7-427B-AFC8-E0EDDF12E3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186325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E5C27-168E-4C32-9AEE-DA1D9CD16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753124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8D82-2662-466E-8D15-CE2DD3663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41643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E62F9-B3F6-4D13-8148-2BD08CE04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13734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A6EA2-BBB9-4F6A-8817-59FBD0ACB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3045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B769D-FA37-4C17-BADC-ACF12C504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37372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75C5F-0D71-450E-AD03-9C6541CDD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664243"/>
      </p:ext>
    </p:extLst>
  </p:cSld>
  <p:clrMapOvr>
    <a:masterClrMapping/>
  </p:clrMapOvr>
  <p:transition xmlns:p14="http://schemas.microsoft.com/office/powerpoint/2010/main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B3977-8730-4E38-BD8D-FB697B3D1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334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E4C88-82B1-4B9A-9977-1236FD0BA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722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32BCF-A4DF-4FAD-ACB1-09550EB20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476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3C2C8-6E8D-4531-9DE5-F816EDFD4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49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D80F0-B108-42C1-BED9-F059FAC97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11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5BFFF-B244-44DC-B63C-A4DD68AED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31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47999-0E84-4C00-9146-9D794782D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6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5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A3D67EF7-A929-46A2-83CB-C8617EFB3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  <p:sldLayoutId id="2147483958" r:id="rId9"/>
    <p:sldLayoutId id="2147483959" r:id="rId10"/>
    <p:sldLayoutId id="21474839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iRespond Graph</a:t>
            </a:r>
          </a:p>
        </p:txBody>
      </p:sp>
      <p:grpSp>
        <p:nvGrpSpPr>
          <p:cNvPr id="2051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052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2053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054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2055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6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</p:sldLayoutIdLst>
  <p:transition xmlns:p14="http://schemas.microsoft.com/office/powerpoint/2010/main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5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6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8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9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0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1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2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13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4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6" Type="http://schemas.openxmlformats.org/officeDocument/2006/relationships/image" Target="../media/image15.wmf"/><Relationship Id="rId7" Type="http://schemas.openxmlformats.org/officeDocument/2006/relationships/oleObject" Target="../embeddings/oleObject15.bin"/><Relationship Id="rId8" Type="http://schemas.openxmlformats.org/officeDocument/2006/relationships/image" Target="../media/image16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4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6" Type="http://schemas.openxmlformats.org/officeDocument/2006/relationships/image" Target="../media/image18.wmf"/><Relationship Id="rId7" Type="http://schemas.openxmlformats.org/officeDocument/2006/relationships/oleObject" Target="../embeddings/oleObject18.bin"/><Relationship Id="rId8" Type="http://schemas.openxmlformats.org/officeDocument/2006/relationships/image" Target="../media/image19.wmf"/><Relationship Id="rId9" Type="http://schemas.openxmlformats.org/officeDocument/2006/relationships/oleObject" Target="../embeddings/oleObject19.bin"/><Relationship Id="rId10" Type="http://schemas.openxmlformats.org/officeDocument/2006/relationships/image" Target="../media/image20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4" Type="http://schemas.openxmlformats.org/officeDocument/2006/relationships/image" Target="../media/image21.w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3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4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5" name="Text Box 5"/>
          <p:cNvSpPr txBox="1">
            <a:spLocks noChangeArrowheads="1"/>
          </p:cNvSpPr>
          <p:nvPr/>
        </p:nvSpPr>
        <p:spPr bwMode="auto">
          <a:xfrm>
            <a:off x="76200" y="990600"/>
            <a:ext cx="86868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 i="1" u="sng" dirty="0">
                <a:latin typeface="+mj-lt"/>
              </a:rPr>
              <a:t>Combine Like Terms</a:t>
            </a:r>
          </a:p>
        </p:txBody>
      </p:sp>
      <p:sp>
        <p:nvSpPr>
          <p:cNvPr id="599051" name="Text Box 11"/>
          <p:cNvSpPr txBox="1">
            <a:spLocks noChangeArrowheads="1"/>
          </p:cNvSpPr>
          <p:nvPr/>
        </p:nvSpPr>
        <p:spPr bwMode="auto">
          <a:xfrm>
            <a:off x="0" y="1752600"/>
            <a:ext cx="5638800" cy="465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55000"/>
              </a:lnSpc>
              <a:spcBef>
                <a:spcPct val="50000"/>
              </a:spcBef>
              <a:buFontTx/>
              <a:buAutoNum type="arabicParenR"/>
              <a:defRPr/>
            </a:pPr>
            <a:r>
              <a:rPr lang="en-US" sz="3800" b="1" dirty="0" smtClean="0">
                <a:latin typeface="+mj-lt"/>
                <a:cs typeface="Arial" charset="0"/>
              </a:rPr>
              <a:t> 3x – 6 + 2x – 8</a:t>
            </a:r>
          </a:p>
          <a:p>
            <a:pPr>
              <a:lnSpc>
                <a:spcPct val="155000"/>
              </a:lnSpc>
              <a:spcBef>
                <a:spcPct val="50000"/>
              </a:spcBef>
              <a:buFontTx/>
              <a:buAutoNum type="arabicParenR"/>
              <a:defRPr/>
            </a:pPr>
            <a:r>
              <a:rPr lang="en-US" sz="3800" b="1" dirty="0" smtClean="0">
                <a:latin typeface="+mj-lt"/>
                <a:cs typeface="Arial" charset="0"/>
              </a:rPr>
              <a:t> 3x – 7 + 12x + 10</a:t>
            </a:r>
          </a:p>
          <a:p>
            <a:pPr marL="0" indent="0">
              <a:lnSpc>
                <a:spcPct val="155000"/>
              </a:lnSpc>
              <a:spcBef>
                <a:spcPct val="50000"/>
              </a:spcBef>
              <a:defRPr/>
            </a:pPr>
            <a:r>
              <a:rPr lang="en-US" sz="4000" b="1" u="sng" dirty="0" smtClean="0">
                <a:latin typeface="+mj-lt"/>
                <a:cs typeface="Arial" charset="0"/>
              </a:rPr>
              <a:t>Exponent</a:t>
            </a:r>
            <a:r>
              <a:rPr lang="en-US" sz="3800" b="1" u="sng" dirty="0" smtClean="0">
                <a:latin typeface="+mj-lt"/>
                <a:cs typeface="Arial" charset="0"/>
              </a:rPr>
              <a:t> Rules</a:t>
            </a:r>
          </a:p>
          <a:p>
            <a:pPr marL="0" indent="0">
              <a:lnSpc>
                <a:spcPct val="155000"/>
              </a:lnSpc>
              <a:spcBef>
                <a:spcPct val="50000"/>
              </a:spcBef>
              <a:defRPr/>
            </a:pPr>
            <a:r>
              <a:rPr lang="en-US" sz="3800" b="1" dirty="0" smtClean="0">
                <a:latin typeface="+mj-lt"/>
                <a:cs typeface="Arial" charset="0"/>
              </a:rPr>
              <a:t>3)  What is 2x </a:t>
            </a:r>
            <a:r>
              <a:rPr lang="en-US" sz="3800" b="1" dirty="0" smtClean="0">
                <a:latin typeface="+mj-lt"/>
                <a:cs typeface="Arial" charset="0"/>
                <a:sym typeface="Symbol"/>
              </a:rPr>
              <a:t> 3x?</a:t>
            </a:r>
            <a:endParaRPr lang="en-US" sz="3800" b="1" i="1" dirty="0" smtClean="0">
              <a:solidFill>
                <a:srgbClr val="3333CC"/>
              </a:solidFill>
              <a:latin typeface="+mj-lt"/>
              <a:cs typeface="Arial" charset="0"/>
            </a:endParaRPr>
          </a:p>
        </p:txBody>
      </p:sp>
      <p:sp>
        <p:nvSpPr>
          <p:cNvPr id="599067" name="Text Box 27"/>
          <p:cNvSpPr txBox="1">
            <a:spLocks noChangeArrowheads="1"/>
          </p:cNvSpPr>
          <p:nvPr/>
        </p:nvSpPr>
        <p:spPr bwMode="auto">
          <a:xfrm>
            <a:off x="4554538" y="1905000"/>
            <a:ext cx="309562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>
                <a:solidFill>
                  <a:srgbClr val="0000FF"/>
                </a:solidFill>
                <a:latin typeface="+mj-lt"/>
              </a:rPr>
              <a:t>5x – 14</a:t>
            </a:r>
          </a:p>
        </p:txBody>
      </p:sp>
      <p:sp>
        <p:nvSpPr>
          <p:cNvPr id="599068" name="Text Box 28"/>
          <p:cNvSpPr txBox="1">
            <a:spLocks noChangeArrowheads="1"/>
          </p:cNvSpPr>
          <p:nvPr/>
        </p:nvSpPr>
        <p:spPr bwMode="auto">
          <a:xfrm>
            <a:off x="5008563" y="3048000"/>
            <a:ext cx="309562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>
                <a:solidFill>
                  <a:srgbClr val="0000FF"/>
                </a:solidFill>
                <a:latin typeface="+mj-lt"/>
              </a:rPr>
              <a:t>15x + 3</a:t>
            </a:r>
          </a:p>
        </p:txBody>
      </p:sp>
      <p:sp>
        <p:nvSpPr>
          <p:cNvPr id="599069" name="Text Box 29"/>
          <p:cNvSpPr txBox="1">
            <a:spLocks noChangeArrowheads="1"/>
          </p:cNvSpPr>
          <p:nvPr/>
        </p:nvSpPr>
        <p:spPr bwMode="auto">
          <a:xfrm>
            <a:off x="4845050" y="5486400"/>
            <a:ext cx="25146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800" b="1" dirty="0">
                <a:solidFill>
                  <a:srgbClr val="0000FF"/>
                </a:solidFill>
                <a:latin typeface="+mj-lt"/>
              </a:rPr>
              <a:t>6x</a:t>
            </a:r>
            <a:r>
              <a:rPr lang="en-US" sz="4800" b="1" baseline="30000" dirty="0">
                <a:solidFill>
                  <a:srgbClr val="0000FF"/>
                </a:solidFill>
                <a:latin typeface="+mj-lt"/>
              </a:rPr>
              <a:t>2</a:t>
            </a:r>
          </a:p>
        </p:txBody>
      </p:sp>
      <p:sp>
        <p:nvSpPr>
          <p:cNvPr id="24583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762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Warm up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9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9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99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99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99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99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9067" grpId="0"/>
      <p:bldP spid="599068" grpId="0"/>
      <p:bldP spid="59906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8229600" cy="3581400"/>
          </a:xfr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0000" b="1" smtClean="0">
                <a:solidFill>
                  <a:srgbClr val="3333CC"/>
                </a:solidFill>
              </a:rPr>
              <a:t>Adding Polynomials</a:t>
            </a:r>
          </a:p>
        </p:txBody>
      </p:sp>
      <p:sp>
        <p:nvSpPr>
          <p:cNvPr id="31747" name="Rectangle 3"/>
          <p:cNvSpPr txBox="1">
            <a:spLocks noChangeArrowheads="1"/>
          </p:cNvSpPr>
          <p:nvPr/>
        </p:nvSpPr>
        <p:spPr bwMode="auto">
          <a:xfrm>
            <a:off x="457200" y="4267200"/>
            <a:ext cx="8229600" cy="17907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5400" b="1">
                <a:solidFill>
                  <a:srgbClr val="3333CC"/>
                </a:solidFill>
                <a:latin typeface="Century Gothic" pitchFamily="34" charset="0"/>
              </a:rPr>
              <a:t>Drop the parenthesis &amp; combine like terms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298450" y="2085975"/>
          <a:ext cx="8766175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1" name="Equation" r:id="rId3" imgW="1841500" imgH="279400" progId="Equation.DSMT4">
                  <p:embed/>
                </p:oleObj>
              </mc:Choice>
              <mc:Fallback>
                <p:oleObj name="Equation" r:id="rId3" imgW="1841500" imgH="279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" y="2085975"/>
                        <a:ext cx="8766175" cy="132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5" name="Rectangle 4"/>
          <p:cNvSpPr>
            <a:spLocks noChangeArrowheads="1"/>
          </p:cNvSpPr>
          <p:nvPr/>
        </p:nvSpPr>
        <p:spPr bwMode="auto">
          <a:xfrm>
            <a:off x="0" y="974725"/>
            <a:ext cx="8305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n-US" sz="4000" b="1" dirty="0">
                <a:solidFill>
                  <a:schemeClr val="tx2"/>
                </a:solidFill>
                <a:latin typeface="+mj-lt"/>
              </a:rPr>
              <a:t>3.</a:t>
            </a:r>
          </a:p>
        </p:txBody>
      </p:sp>
      <p:sp>
        <p:nvSpPr>
          <p:cNvPr id="689157" name="Text Box 5"/>
          <p:cNvSpPr txBox="1">
            <a:spLocks noChangeArrowheads="1"/>
          </p:cNvSpPr>
          <p:nvPr/>
        </p:nvSpPr>
        <p:spPr bwMode="auto">
          <a:xfrm>
            <a:off x="1752600" y="4479925"/>
            <a:ext cx="53340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7000" b="1">
                <a:solidFill>
                  <a:srgbClr val="0000FF"/>
                </a:solidFill>
                <a:latin typeface="Century Gothic" pitchFamily="34" charset="0"/>
              </a:rPr>
              <a:t>3x</a:t>
            </a:r>
            <a:r>
              <a:rPr lang="en-US" sz="7000" b="1" baseline="30000">
                <a:solidFill>
                  <a:srgbClr val="0000FF"/>
                </a:solidFill>
                <a:latin typeface="Century Gothic" pitchFamily="34" charset="0"/>
              </a:rPr>
              <a:t>2</a:t>
            </a:r>
            <a:r>
              <a:rPr lang="en-US" sz="7000" b="1">
                <a:solidFill>
                  <a:srgbClr val="0000FF"/>
                </a:solidFill>
                <a:latin typeface="Century Gothic" pitchFamily="34" charset="0"/>
              </a:rPr>
              <a:t> + x + 2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9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9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91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869950" y="1736725"/>
          <a:ext cx="7385050" cy="172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5" name="Equation" r:id="rId3" imgW="1193800" imgH="279400" progId="Equation.DSMT4">
                  <p:embed/>
                </p:oleObj>
              </mc:Choice>
              <mc:Fallback>
                <p:oleObj name="Equation" r:id="rId3" imgW="1193800" imgH="279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950" y="1736725"/>
                        <a:ext cx="7385050" cy="172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1127125"/>
            <a:ext cx="8305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n-US" sz="4000" b="1" dirty="0">
                <a:solidFill>
                  <a:schemeClr val="tx2"/>
                </a:solidFill>
                <a:latin typeface="+mj-lt"/>
              </a:rPr>
              <a:t>4.</a:t>
            </a:r>
          </a:p>
        </p:txBody>
      </p:sp>
      <p:sp>
        <p:nvSpPr>
          <p:cNvPr id="690180" name="Text Box 4"/>
          <p:cNvSpPr txBox="1">
            <a:spLocks noChangeArrowheads="1"/>
          </p:cNvSpPr>
          <p:nvPr/>
        </p:nvSpPr>
        <p:spPr bwMode="auto">
          <a:xfrm>
            <a:off x="1752600" y="4632325"/>
            <a:ext cx="53340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7000" b="1">
                <a:solidFill>
                  <a:srgbClr val="0000FF"/>
                </a:solidFill>
                <a:latin typeface="Century Gothic" pitchFamily="34" charset="0"/>
              </a:rPr>
              <a:t>x</a:t>
            </a:r>
            <a:r>
              <a:rPr lang="en-US" sz="7000" b="1" baseline="30000">
                <a:solidFill>
                  <a:srgbClr val="0000FF"/>
                </a:solidFill>
                <a:latin typeface="Century Gothic" pitchFamily="34" charset="0"/>
              </a:rPr>
              <a:t>2</a:t>
            </a:r>
            <a:r>
              <a:rPr lang="en-US" sz="7000" b="1">
                <a:solidFill>
                  <a:srgbClr val="0000FF"/>
                </a:solidFill>
                <a:latin typeface="Century Gothic" pitchFamily="34" charset="0"/>
              </a:rPr>
              <a:t> + 2x – 2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0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0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018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3200400" y="2422525"/>
          <a:ext cx="22860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7" name="Equation" r:id="rId3" imgW="431640" imgH="177480" progId="Equation.DSMT4">
                  <p:embed/>
                </p:oleObj>
              </mc:Choice>
              <mc:Fallback>
                <p:oleObj name="Equation" r:id="rId3" imgW="43164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422525"/>
                        <a:ext cx="228600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0"/>
            <a:ext cx="9067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n-US" sz="3600" b="1" dirty="0">
                <a:solidFill>
                  <a:schemeClr val="tx2"/>
                </a:solidFill>
                <a:latin typeface="+mj-lt"/>
              </a:rPr>
              <a:t>5.  Find the perimeter of the rectangle.</a:t>
            </a:r>
          </a:p>
        </p:txBody>
      </p:sp>
      <p:sp>
        <p:nvSpPr>
          <p:cNvPr id="690180" name="Text Box 4"/>
          <p:cNvSpPr txBox="1">
            <a:spLocks noChangeArrowheads="1"/>
          </p:cNvSpPr>
          <p:nvPr/>
        </p:nvSpPr>
        <p:spPr bwMode="auto">
          <a:xfrm>
            <a:off x="3429000" y="5334000"/>
            <a:ext cx="53340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7000" b="1">
                <a:solidFill>
                  <a:srgbClr val="0000FF"/>
                </a:solidFill>
                <a:latin typeface="Century Gothic" pitchFamily="34" charset="0"/>
              </a:rPr>
              <a:t>10x + 12 </a:t>
            </a:r>
          </a:p>
        </p:txBody>
      </p:sp>
      <p:sp>
        <p:nvSpPr>
          <p:cNvPr id="2" name="Rectangle 1"/>
          <p:cNvSpPr/>
          <p:nvPr/>
        </p:nvSpPr>
        <p:spPr>
          <a:xfrm rot="16200000">
            <a:off x="647700" y="1943100"/>
            <a:ext cx="3048000" cy="2057400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34822" name="Object 2"/>
          <p:cNvGraphicFramePr>
            <a:graphicFrameLocks noChangeAspect="1"/>
          </p:cNvGraphicFramePr>
          <p:nvPr/>
        </p:nvGraphicFramePr>
        <p:xfrm>
          <a:off x="1143000" y="4495800"/>
          <a:ext cx="2057400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8" name="Equation" r:id="rId5" imgW="393480" imgH="164880" progId="Equation.DSMT4">
                  <p:embed/>
                </p:oleObj>
              </mc:Choice>
              <mc:Fallback>
                <p:oleObj name="Equation" r:id="rId5" imgW="393480" imgH="1648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495800"/>
                        <a:ext cx="2057400" cy="85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0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0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018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685800"/>
            <a:ext cx="8229600" cy="3581400"/>
          </a:xfr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0000" b="1" smtClean="0">
                <a:solidFill>
                  <a:srgbClr val="3333CC"/>
                </a:solidFill>
              </a:rPr>
              <a:t>Subtracting</a:t>
            </a:r>
            <a:br>
              <a:rPr lang="en-US" sz="10000" b="1" smtClean="0">
                <a:solidFill>
                  <a:srgbClr val="3333CC"/>
                </a:solidFill>
              </a:rPr>
            </a:br>
            <a:r>
              <a:rPr lang="en-US" sz="10000" b="1" smtClean="0">
                <a:solidFill>
                  <a:srgbClr val="3333CC"/>
                </a:solidFill>
              </a:rPr>
              <a:t>Polynomials</a:t>
            </a:r>
          </a:p>
        </p:txBody>
      </p:sp>
      <p:sp>
        <p:nvSpPr>
          <p:cNvPr id="35843" name="Rectangle 3"/>
          <p:cNvSpPr txBox="1">
            <a:spLocks noChangeArrowheads="1"/>
          </p:cNvSpPr>
          <p:nvPr/>
        </p:nvSpPr>
        <p:spPr bwMode="auto">
          <a:xfrm>
            <a:off x="457200" y="4533900"/>
            <a:ext cx="8229600" cy="17907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5400" b="1">
                <a:solidFill>
                  <a:srgbClr val="3333CC"/>
                </a:solidFill>
                <a:latin typeface="Century Gothic" pitchFamily="34" charset="0"/>
              </a:rPr>
              <a:t>Distribute the negative &amp; combine like terms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Object 3"/>
          <p:cNvGraphicFramePr>
            <a:graphicFrameLocks noChangeAspect="1"/>
          </p:cNvGraphicFramePr>
          <p:nvPr/>
        </p:nvGraphicFramePr>
        <p:xfrm>
          <a:off x="438150" y="1219200"/>
          <a:ext cx="8324850" cy="1465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8" name="Equation" r:id="rId3" imgW="1587500" imgH="279400" progId="Equation.DSMT4">
                  <p:embed/>
                </p:oleObj>
              </mc:Choice>
              <mc:Fallback>
                <p:oleObj name="Equation" r:id="rId3" imgW="1587500" imgH="279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" y="1219200"/>
                        <a:ext cx="8324850" cy="1465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3559" name="Text Box 7"/>
          <p:cNvSpPr txBox="1">
            <a:spLocks noChangeArrowheads="1"/>
          </p:cNvSpPr>
          <p:nvPr/>
        </p:nvSpPr>
        <p:spPr bwMode="auto">
          <a:xfrm>
            <a:off x="228600" y="3352800"/>
            <a:ext cx="86106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7000" b="1">
                <a:solidFill>
                  <a:srgbClr val="0000FF"/>
                </a:solidFill>
                <a:latin typeface="Century Gothic" pitchFamily="34" charset="0"/>
              </a:rPr>
              <a:t>3a</a:t>
            </a:r>
            <a:r>
              <a:rPr lang="en-US" sz="7000" b="1" baseline="30000">
                <a:solidFill>
                  <a:srgbClr val="0000FF"/>
                </a:solidFill>
                <a:latin typeface="Century Gothic" pitchFamily="34" charset="0"/>
              </a:rPr>
              <a:t>2 </a:t>
            </a:r>
            <a:r>
              <a:rPr lang="en-US" sz="7000" b="1">
                <a:solidFill>
                  <a:srgbClr val="0000FF"/>
                </a:solidFill>
                <a:latin typeface="Century Gothic" pitchFamily="34" charset="0"/>
              </a:rPr>
              <a:t> + 10a – 8a</a:t>
            </a:r>
            <a:r>
              <a:rPr lang="en-US" sz="7000" b="1" baseline="30000">
                <a:solidFill>
                  <a:srgbClr val="0000FF"/>
                </a:solidFill>
                <a:latin typeface="Century Gothic" pitchFamily="34" charset="0"/>
              </a:rPr>
              <a:t>2</a:t>
            </a:r>
            <a:r>
              <a:rPr lang="en-US" sz="7000" b="1">
                <a:solidFill>
                  <a:srgbClr val="0000FF"/>
                </a:solidFill>
                <a:latin typeface="Century Gothic" pitchFamily="34" charset="0"/>
              </a:rPr>
              <a:t> + a </a:t>
            </a:r>
          </a:p>
        </p:txBody>
      </p:sp>
      <p:sp>
        <p:nvSpPr>
          <p:cNvPr id="663560" name="Text Box 8"/>
          <p:cNvSpPr txBox="1">
            <a:spLocks noChangeArrowheads="1"/>
          </p:cNvSpPr>
          <p:nvPr/>
        </p:nvSpPr>
        <p:spPr bwMode="auto">
          <a:xfrm>
            <a:off x="76200" y="5699125"/>
            <a:ext cx="86106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7000" b="1">
                <a:solidFill>
                  <a:srgbClr val="0000FF"/>
                </a:solidFill>
                <a:latin typeface="Century Gothic" pitchFamily="34" charset="0"/>
              </a:rPr>
              <a:t>– 5a</a:t>
            </a:r>
            <a:r>
              <a:rPr lang="en-US" sz="7000" b="1" baseline="30000">
                <a:solidFill>
                  <a:srgbClr val="0000FF"/>
                </a:solidFill>
                <a:latin typeface="Century Gothic" pitchFamily="34" charset="0"/>
              </a:rPr>
              <a:t>2</a:t>
            </a:r>
            <a:r>
              <a:rPr lang="en-US" sz="7000" b="1">
                <a:solidFill>
                  <a:srgbClr val="0000FF"/>
                </a:solidFill>
                <a:latin typeface="Century Gothic" pitchFamily="34" charset="0"/>
              </a:rPr>
              <a:t> + 11a </a:t>
            </a:r>
          </a:p>
        </p:txBody>
      </p:sp>
      <p:sp>
        <p:nvSpPr>
          <p:cNvPr id="43013" name="Rectangle 3"/>
          <p:cNvSpPr>
            <a:spLocks noChangeArrowheads="1"/>
          </p:cNvSpPr>
          <p:nvPr/>
        </p:nvSpPr>
        <p:spPr bwMode="auto">
          <a:xfrm>
            <a:off x="0" y="914400"/>
            <a:ext cx="8305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n-US" sz="4000" b="1" dirty="0">
                <a:solidFill>
                  <a:schemeClr val="tx2"/>
                </a:solidFill>
                <a:latin typeface="+mj-lt"/>
              </a:rPr>
              <a:t>6.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6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63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3559" grpId="0"/>
      <p:bldP spid="66356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-68263" y="2020888"/>
          <a:ext cx="8689976" cy="131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2" name="Equation" r:id="rId3" imgW="1841500" imgH="279400" progId="Equation.DSMT4">
                  <p:embed/>
                </p:oleObj>
              </mc:Choice>
              <mc:Fallback>
                <p:oleObj name="Equation" r:id="rId3" imgW="1841500" imgH="279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68263" y="2020888"/>
                        <a:ext cx="8689976" cy="1316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3797" name="Text Box 5"/>
          <p:cNvSpPr txBox="1">
            <a:spLocks noChangeArrowheads="1"/>
          </p:cNvSpPr>
          <p:nvPr/>
        </p:nvSpPr>
        <p:spPr bwMode="auto">
          <a:xfrm>
            <a:off x="152400" y="3429000"/>
            <a:ext cx="8610600" cy="9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500" b="1">
                <a:solidFill>
                  <a:srgbClr val="0000FF"/>
                </a:solidFill>
                <a:latin typeface="Century Gothic" pitchFamily="34" charset="0"/>
              </a:rPr>
              <a:t>3x</a:t>
            </a:r>
            <a:r>
              <a:rPr lang="en-US" sz="5500" b="1" baseline="30000">
                <a:solidFill>
                  <a:srgbClr val="0000FF"/>
                </a:solidFill>
                <a:latin typeface="Century Gothic" pitchFamily="34" charset="0"/>
              </a:rPr>
              <a:t>2 </a:t>
            </a:r>
            <a:r>
              <a:rPr lang="en-US" sz="5500" b="1">
                <a:solidFill>
                  <a:srgbClr val="0000FF"/>
                </a:solidFill>
                <a:latin typeface="Century Gothic" pitchFamily="34" charset="0"/>
              </a:rPr>
              <a:t> + 2x – 4 – 2x</a:t>
            </a:r>
            <a:r>
              <a:rPr lang="en-US" sz="5500" b="1" baseline="30000">
                <a:solidFill>
                  <a:srgbClr val="0000FF"/>
                </a:solidFill>
                <a:latin typeface="Century Gothic" pitchFamily="34" charset="0"/>
              </a:rPr>
              <a:t>2</a:t>
            </a:r>
            <a:r>
              <a:rPr lang="en-US" sz="5500" b="1">
                <a:solidFill>
                  <a:srgbClr val="0000FF"/>
                </a:solidFill>
                <a:latin typeface="Century Gothic" pitchFamily="34" charset="0"/>
              </a:rPr>
              <a:t> – x + 1 </a:t>
            </a:r>
          </a:p>
        </p:txBody>
      </p:sp>
      <p:sp>
        <p:nvSpPr>
          <p:cNvPr id="673798" name="Text Box 6"/>
          <p:cNvSpPr txBox="1">
            <a:spLocks noChangeArrowheads="1"/>
          </p:cNvSpPr>
          <p:nvPr/>
        </p:nvSpPr>
        <p:spPr bwMode="auto">
          <a:xfrm>
            <a:off x="152400" y="4937125"/>
            <a:ext cx="86106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7000" b="1">
                <a:solidFill>
                  <a:srgbClr val="0000FF"/>
                </a:solidFill>
                <a:latin typeface="Century Gothic" pitchFamily="34" charset="0"/>
              </a:rPr>
              <a:t>x</a:t>
            </a:r>
            <a:r>
              <a:rPr lang="en-US" sz="7000" b="1" baseline="30000">
                <a:solidFill>
                  <a:srgbClr val="0000FF"/>
                </a:solidFill>
                <a:latin typeface="Century Gothic" pitchFamily="34" charset="0"/>
              </a:rPr>
              <a:t>2</a:t>
            </a:r>
            <a:r>
              <a:rPr lang="en-US" sz="7000" b="1">
                <a:solidFill>
                  <a:srgbClr val="0000FF"/>
                </a:solidFill>
                <a:latin typeface="Century Gothic" pitchFamily="34" charset="0"/>
              </a:rPr>
              <a:t> + x – 3 </a:t>
            </a:r>
          </a:p>
        </p:txBody>
      </p:sp>
      <p:sp>
        <p:nvSpPr>
          <p:cNvPr id="44037" name="Rectangle 3"/>
          <p:cNvSpPr>
            <a:spLocks noChangeArrowheads="1"/>
          </p:cNvSpPr>
          <p:nvPr/>
        </p:nvSpPr>
        <p:spPr bwMode="auto">
          <a:xfrm>
            <a:off x="0" y="1203325"/>
            <a:ext cx="8305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n-US" sz="4000" b="1" dirty="0">
                <a:solidFill>
                  <a:schemeClr val="tx2"/>
                </a:solidFill>
                <a:latin typeface="+mj-lt"/>
              </a:rPr>
              <a:t>7.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73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73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3797" grpId="0"/>
      <p:bldP spid="67379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685800"/>
            <a:ext cx="8229600" cy="3581400"/>
          </a:xfr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0000" b="1" smtClean="0">
                <a:solidFill>
                  <a:srgbClr val="3333CC"/>
                </a:solidFill>
              </a:rPr>
              <a:t>Multiplying Polynomials</a:t>
            </a:r>
          </a:p>
        </p:txBody>
      </p:sp>
      <p:sp>
        <p:nvSpPr>
          <p:cNvPr id="38915" name="Rectangle 3"/>
          <p:cNvSpPr txBox="1">
            <a:spLocks noChangeArrowheads="1"/>
          </p:cNvSpPr>
          <p:nvPr/>
        </p:nvSpPr>
        <p:spPr bwMode="auto">
          <a:xfrm>
            <a:off x="457200" y="4610100"/>
            <a:ext cx="8229600" cy="17907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rgbClr val="3333CC"/>
                </a:solidFill>
                <a:latin typeface="Century Gothic" pitchFamily="34" charset="0"/>
              </a:rPr>
              <a:t>Distribute, follow exponent rules, &amp; combine like terms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752600"/>
            <a:ext cx="8458200" cy="1524000"/>
          </a:xfrm>
        </p:spPr>
        <p:txBody>
          <a:bodyPr/>
          <a:lstStyle/>
          <a:p>
            <a:pPr eaLnBrk="1" hangingPunct="1"/>
            <a:r>
              <a:rPr lang="en-US" sz="8800" b="1" smtClean="0">
                <a:solidFill>
                  <a:schemeClr val="tx1"/>
                </a:solidFill>
              </a:rPr>
              <a:t>-2x(x</a:t>
            </a:r>
            <a:r>
              <a:rPr lang="en-US" sz="8800" b="1" baseline="30000" smtClean="0">
                <a:solidFill>
                  <a:schemeClr val="tx1"/>
                </a:solidFill>
              </a:rPr>
              <a:t>2 </a:t>
            </a:r>
            <a:r>
              <a:rPr lang="en-US" sz="8800" b="1" smtClean="0">
                <a:solidFill>
                  <a:schemeClr val="tx1"/>
                </a:solidFill>
              </a:rPr>
              <a:t>– 4x + 2)</a:t>
            </a:r>
          </a:p>
        </p:txBody>
      </p:sp>
      <p:graphicFrame>
        <p:nvGraphicFramePr>
          <p:cNvPr id="3891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371600" y="4029075"/>
          <a:ext cx="6553200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9" name="Equation" r:id="rId3" imgW="1054100" imgH="203200" progId="Equation.DSMT4">
                  <p:embed/>
                </p:oleObj>
              </mc:Choice>
              <mc:Fallback>
                <p:oleObj name="Equation" r:id="rId3" imgW="1054100" imgH="203200" progId="Equation.DSMT4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029075"/>
                        <a:ext cx="6553200" cy="126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4" name="Rectangle 3"/>
          <p:cNvSpPr>
            <a:spLocks noChangeArrowheads="1"/>
          </p:cNvSpPr>
          <p:nvPr/>
        </p:nvSpPr>
        <p:spPr bwMode="auto">
          <a:xfrm>
            <a:off x="76200" y="1295400"/>
            <a:ext cx="8305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n-US" sz="4000" b="1" dirty="0">
                <a:solidFill>
                  <a:schemeClr val="tx2"/>
                </a:solidFill>
                <a:latin typeface="+mj-lt"/>
              </a:rPr>
              <a:t>8.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52600"/>
            <a:ext cx="7772400" cy="1981200"/>
          </a:xfrm>
        </p:spPr>
        <p:txBody>
          <a:bodyPr/>
          <a:lstStyle/>
          <a:p>
            <a:pPr eaLnBrk="1" hangingPunct="1"/>
            <a:r>
              <a:rPr lang="en-US" sz="8800" b="1" smtClean="0">
                <a:solidFill>
                  <a:schemeClr val="tx1"/>
                </a:solidFill>
              </a:rPr>
              <a:t>(x + 3) (x – 3)</a:t>
            </a:r>
          </a:p>
        </p:txBody>
      </p:sp>
      <p:graphicFrame>
        <p:nvGraphicFramePr>
          <p:cNvPr id="4096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9954662"/>
              </p:ext>
            </p:extLst>
          </p:nvPr>
        </p:nvGraphicFramePr>
        <p:xfrm>
          <a:off x="2897188" y="4953000"/>
          <a:ext cx="3368675" cy="163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3" name="Equation" r:id="rId3" imgW="419040" imgH="203040" progId="Equation.DSMT4">
                  <p:embed/>
                </p:oleObj>
              </mc:Choice>
              <mc:Fallback>
                <p:oleObj name="Equation" r:id="rId3" imgW="41904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7188" y="4953000"/>
                        <a:ext cx="3368675" cy="163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8" name="Rectangle 3"/>
          <p:cNvSpPr>
            <a:spLocks noChangeArrowheads="1"/>
          </p:cNvSpPr>
          <p:nvPr/>
        </p:nvSpPr>
        <p:spPr bwMode="auto">
          <a:xfrm>
            <a:off x="0" y="1905000"/>
            <a:ext cx="8305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n-US" sz="4000" b="1" dirty="0">
                <a:solidFill>
                  <a:schemeClr val="tx2"/>
                </a:solidFill>
                <a:latin typeface="+mj-lt"/>
              </a:rPr>
              <a:t>9.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495800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4</a:t>
            </a:r>
            <a:b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Extending the Number Line</a:t>
            </a:r>
            <a:endParaRPr lang="en-US" sz="8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00200"/>
            <a:ext cx="7772400" cy="1905000"/>
          </a:xfrm>
        </p:spPr>
        <p:txBody>
          <a:bodyPr/>
          <a:lstStyle/>
          <a:p>
            <a:pPr eaLnBrk="1" hangingPunct="1"/>
            <a:r>
              <a:rPr lang="en-US" sz="8000" b="1" smtClean="0">
                <a:solidFill>
                  <a:schemeClr val="tx1"/>
                </a:solidFill>
              </a:rPr>
              <a:t>(3x – 1)(2x – 4)</a:t>
            </a:r>
          </a:p>
        </p:txBody>
      </p:sp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938213" y="4800600"/>
          <a:ext cx="7048500" cy="163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7" name="Equation" r:id="rId3" imgW="876300" imgH="203200" progId="Equation.DSMT4">
                  <p:embed/>
                </p:oleObj>
              </mc:Choice>
              <mc:Fallback>
                <p:oleObj name="Equation" r:id="rId3" imgW="876300" imgH="203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213" y="4800600"/>
                        <a:ext cx="7048500" cy="163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2" name="Rectangle 3"/>
          <p:cNvSpPr>
            <a:spLocks noChangeArrowheads="1"/>
          </p:cNvSpPr>
          <p:nvPr/>
        </p:nvSpPr>
        <p:spPr bwMode="auto">
          <a:xfrm>
            <a:off x="0" y="1752600"/>
            <a:ext cx="8305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n-US" sz="4000" b="1" dirty="0">
                <a:solidFill>
                  <a:schemeClr val="tx2"/>
                </a:solidFill>
                <a:latin typeface="+mj-lt"/>
              </a:rPr>
              <a:t>10.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839200" cy="1143000"/>
          </a:xfrm>
        </p:spPr>
        <p:txBody>
          <a:bodyPr/>
          <a:lstStyle/>
          <a:p>
            <a:pPr algn="l" eaLnBrk="1" hangingPunct="1"/>
            <a:r>
              <a:rPr lang="en-US" sz="4000" b="1" smtClean="0">
                <a:solidFill>
                  <a:schemeClr val="tx1"/>
                </a:solidFill>
              </a:rPr>
              <a:t>11. Find the area of the rectangle.</a:t>
            </a:r>
          </a:p>
        </p:txBody>
      </p:sp>
      <p:graphicFrame>
        <p:nvGraphicFramePr>
          <p:cNvPr id="66563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295400" y="4619625"/>
          <a:ext cx="6484938" cy="123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5" name="Equation" r:id="rId3" imgW="1066337" imgH="203112" progId="Equation.DSMT4">
                  <p:embed/>
                </p:oleObj>
              </mc:Choice>
              <mc:Fallback>
                <p:oleObj name="Equation" r:id="rId3" imgW="1066337" imgH="203112" progId="Equation.DSMT4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619625"/>
                        <a:ext cx="6484938" cy="123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2" name="Rectangle 9"/>
          <p:cNvSpPr>
            <a:spLocks noChangeArrowheads="1"/>
          </p:cNvSpPr>
          <p:nvPr/>
        </p:nvSpPr>
        <p:spPr bwMode="auto">
          <a:xfrm>
            <a:off x="4183063" y="3048000"/>
            <a:ext cx="2971800" cy="1600200"/>
          </a:xfrm>
          <a:prstGeom prst="rect">
            <a:avLst/>
          </a:prstGeom>
          <a:solidFill>
            <a:srgbClr val="66FFFF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013" name="Object 10"/>
          <p:cNvGraphicFramePr>
            <a:graphicFrameLocks noChangeAspect="1"/>
          </p:cNvGraphicFramePr>
          <p:nvPr/>
        </p:nvGraphicFramePr>
        <p:xfrm>
          <a:off x="4718050" y="2286000"/>
          <a:ext cx="2009775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6" name="Equation" r:id="rId5" imgW="507780" imgH="177723" progId="Equation.DSMT4">
                  <p:embed/>
                </p:oleObj>
              </mc:Choice>
              <mc:Fallback>
                <p:oleObj name="Equation" r:id="rId5" imgW="507780" imgH="177723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8050" y="2286000"/>
                        <a:ext cx="2009775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4" name="Object 11"/>
          <p:cNvGraphicFramePr>
            <a:graphicFrameLocks noChangeAspect="1"/>
          </p:cNvGraphicFramePr>
          <p:nvPr/>
        </p:nvGraphicFramePr>
        <p:xfrm>
          <a:off x="7156450" y="3505200"/>
          <a:ext cx="1758950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7" name="Equation" r:id="rId7" imgW="444114" imgH="177646" progId="Equation.DSMT4">
                  <p:embed/>
                </p:oleObj>
              </mc:Choice>
              <mc:Fallback>
                <p:oleObj name="Equation" r:id="rId7" imgW="444114" imgH="177646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6450" y="3505200"/>
                        <a:ext cx="1758950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839200" cy="1143000"/>
          </a:xfrm>
        </p:spPr>
        <p:txBody>
          <a:bodyPr/>
          <a:lstStyle/>
          <a:p>
            <a:pPr algn="l" eaLnBrk="1" hangingPunct="1"/>
            <a:r>
              <a:rPr lang="en-US" b="1" smtClean="0">
                <a:solidFill>
                  <a:schemeClr val="tx1"/>
                </a:solidFill>
              </a:rPr>
              <a:t>12. Find the volume.</a:t>
            </a:r>
          </a:p>
        </p:txBody>
      </p:sp>
      <p:graphicFrame>
        <p:nvGraphicFramePr>
          <p:cNvPr id="68611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752600" y="5451475"/>
          <a:ext cx="540385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6" name="Equation" r:id="rId3" imgW="952087" imgH="203112" progId="Equation.DSMT4">
                  <p:embed/>
                </p:oleObj>
              </mc:Choice>
              <mc:Fallback>
                <p:oleObj name="Equation" r:id="rId3" imgW="952087" imgH="203112" progId="Equation.DSMT4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451475"/>
                        <a:ext cx="5403850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6" name="Object 5"/>
          <p:cNvGraphicFramePr>
            <a:graphicFrameLocks noChangeAspect="1"/>
          </p:cNvGraphicFramePr>
          <p:nvPr/>
        </p:nvGraphicFramePr>
        <p:xfrm>
          <a:off x="3532188" y="3560763"/>
          <a:ext cx="1404937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7" name="Equation" r:id="rId5" imgW="355138" imgH="177569" progId="Equation.DSMT4">
                  <p:embed/>
                </p:oleObj>
              </mc:Choice>
              <mc:Fallback>
                <p:oleObj name="Equation" r:id="rId5" imgW="355138" imgH="177569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2188" y="3560763"/>
                        <a:ext cx="1404937" cy="70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7" name="Object 6"/>
          <p:cNvGraphicFramePr>
            <a:graphicFrameLocks noChangeAspect="1"/>
          </p:cNvGraphicFramePr>
          <p:nvPr/>
        </p:nvGraphicFramePr>
        <p:xfrm>
          <a:off x="1169988" y="2341563"/>
          <a:ext cx="1406525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8" name="Equation" r:id="rId7" imgW="355138" imgH="177569" progId="Equation.DSMT4">
                  <p:embed/>
                </p:oleObj>
              </mc:Choice>
              <mc:Fallback>
                <p:oleObj name="Equation" r:id="rId7" imgW="355138" imgH="17756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9988" y="2341563"/>
                        <a:ext cx="1406525" cy="70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8" name="AutoShape 7"/>
          <p:cNvSpPr>
            <a:spLocks noChangeArrowheads="1"/>
          </p:cNvSpPr>
          <p:nvPr/>
        </p:nvSpPr>
        <p:spPr bwMode="auto">
          <a:xfrm>
            <a:off x="152400" y="3027363"/>
            <a:ext cx="3348038" cy="2057400"/>
          </a:xfrm>
          <a:prstGeom prst="cube">
            <a:avLst>
              <a:gd name="adj" fmla="val 25000"/>
            </a:avLst>
          </a:prstGeom>
          <a:solidFill>
            <a:srgbClr val="66FFFF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4039" name="Object 1"/>
          <p:cNvGraphicFramePr>
            <a:graphicFrameLocks noChangeAspect="1"/>
          </p:cNvGraphicFramePr>
          <p:nvPr/>
        </p:nvGraphicFramePr>
        <p:xfrm>
          <a:off x="3276600" y="4646613"/>
          <a:ext cx="50165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9" name="Equation" r:id="rId9" imgW="126835" imgH="139518" progId="Equation.DSMT4">
                  <p:embed/>
                </p:oleObj>
              </mc:Choice>
              <mc:Fallback>
                <p:oleObj name="Equation" r:id="rId9" imgW="126835" imgH="139518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646613"/>
                        <a:ext cx="501650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/>
          <a:lstStyle/>
          <a:p>
            <a:pPr algn="l"/>
            <a:r>
              <a:rPr lang="en-US" b="1" smtClean="0"/>
              <a:t>13. Profit Problem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534400" cy="3200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mtClean="0"/>
              <a:t>The Profit, </a:t>
            </a:r>
            <a:r>
              <a:rPr lang="en-US" b="1" smtClean="0">
                <a:solidFill>
                  <a:srgbClr val="0000FF"/>
                </a:solidFill>
              </a:rPr>
              <a:t>P(x)</a:t>
            </a:r>
            <a:r>
              <a:rPr lang="en-US" smtClean="0"/>
              <a:t> for a diving company is represented by the </a:t>
            </a:r>
            <a:r>
              <a:rPr lang="en-US" b="1" smtClean="0">
                <a:solidFill>
                  <a:srgbClr val="0000FF"/>
                </a:solidFill>
              </a:rPr>
              <a:t>product</a:t>
            </a:r>
            <a:r>
              <a:rPr lang="en-US" smtClean="0">
                <a:solidFill>
                  <a:srgbClr val="0000FF"/>
                </a:solidFill>
              </a:rPr>
              <a:t> </a:t>
            </a:r>
            <a:r>
              <a:rPr lang="en-US" smtClean="0"/>
              <a:t>of the revenue per dive, R(x), and the number of customers, C(x).</a:t>
            </a:r>
          </a:p>
          <a:p>
            <a:pPr marL="0" indent="0">
              <a:buFontTx/>
              <a:buNone/>
            </a:pPr>
            <a:r>
              <a:rPr lang="en-US" smtClean="0"/>
              <a:t>If </a:t>
            </a:r>
            <a:r>
              <a:rPr lang="en-US" b="1" smtClean="0"/>
              <a:t>R(x) = 100 + 20x </a:t>
            </a:r>
            <a:r>
              <a:rPr lang="en-US" smtClean="0"/>
              <a:t>and </a:t>
            </a:r>
            <a:r>
              <a:rPr lang="en-US" b="1" smtClean="0"/>
              <a:t>C(x) = 30 – 2x</a:t>
            </a:r>
            <a:r>
              <a:rPr lang="en-US" smtClean="0"/>
              <a:t>, find a polynomial representing P(x).</a:t>
            </a: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/>
        </p:nvGraphicFramePr>
        <p:xfrm>
          <a:off x="455613" y="5451475"/>
          <a:ext cx="7997825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9" name="Equation" r:id="rId3" imgW="1409088" imgH="203112" progId="Equation.DSMT4">
                  <p:embed/>
                </p:oleObj>
              </mc:Choice>
              <mc:Fallback>
                <p:oleObj name="Equation" r:id="rId3" imgW="1409088" imgH="203112" progId="Equation.DSMT4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5451475"/>
                        <a:ext cx="7997825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4572000"/>
          </a:xfrm>
          <a:solidFill>
            <a:schemeClr val="accent3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8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Homework</a:t>
            </a:r>
            <a:br>
              <a:rPr lang="en-US" sz="8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8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Practice Worksheet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495800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32: Polynomials: Naming, Adding, Subtracting and Multiplying </a:t>
            </a:r>
            <a:endParaRPr lang="en-US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3735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39" t="11539" r="14385" b="7025"/>
          <a:stretch/>
        </p:blipFill>
        <p:spPr bwMode="auto">
          <a:xfrm>
            <a:off x="68331" y="152400"/>
            <a:ext cx="8999469" cy="6334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43200" y="3048000"/>
            <a:ext cx="31935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0000FF"/>
                </a:solidFill>
                <a:latin typeface="+mj-lt"/>
              </a:rPr>
              <a:t>Polynomial</a:t>
            </a:r>
            <a:endParaRPr lang="en-US" sz="4400" b="1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68404"/>
            <a:ext cx="43443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00FF"/>
                </a:solidFill>
                <a:latin typeface="+mj-lt"/>
              </a:rPr>
              <a:t>An expression that can have constants, variables, &amp; exponents, but:</a:t>
            </a:r>
            <a:endParaRPr lang="en-US" sz="2200" b="1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668959"/>
            <a:ext cx="43443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200" b="1" i="1" dirty="0" smtClean="0">
                <a:solidFill>
                  <a:srgbClr val="0000FF"/>
                </a:solidFill>
                <a:latin typeface="+mj-lt"/>
              </a:rPr>
              <a:t>No division by a variable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2049959"/>
            <a:ext cx="43443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200" b="1" i="1" dirty="0" smtClean="0">
                <a:solidFill>
                  <a:srgbClr val="0000FF"/>
                </a:solidFill>
                <a:latin typeface="+mj-lt"/>
              </a:rPr>
              <a:t>Only whole number exponents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95800" y="685800"/>
            <a:ext cx="43443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ª"/>
            </a:pPr>
            <a:r>
              <a:rPr lang="en-US" sz="2200" b="1" i="1" dirty="0" smtClean="0">
                <a:solidFill>
                  <a:srgbClr val="0000FF"/>
                </a:solidFill>
                <a:latin typeface="+mj-lt"/>
              </a:rPr>
              <a:t>Named by their degree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95800" y="1211759"/>
            <a:ext cx="44967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ª"/>
            </a:pPr>
            <a:r>
              <a:rPr lang="en-US" sz="2200" b="1" i="1" dirty="0" smtClean="0">
                <a:solidFill>
                  <a:srgbClr val="0000FF"/>
                </a:solidFill>
                <a:latin typeface="+mj-lt"/>
              </a:rPr>
              <a:t>Named by their number of terms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95800" y="2083713"/>
            <a:ext cx="43443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ª"/>
            </a:pPr>
            <a:r>
              <a:rPr lang="en-US" sz="2200" b="1" i="1" dirty="0" smtClean="0">
                <a:solidFill>
                  <a:srgbClr val="0000FF"/>
                </a:solidFill>
                <a:latin typeface="+mj-lt"/>
              </a:rPr>
              <a:t>Written in standard form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9600" y="4343400"/>
            <a:ext cx="2895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0000FF"/>
                </a:solidFill>
                <a:latin typeface="+mj-lt"/>
              </a:rPr>
              <a:t>5x</a:t>
            </a:r>
            <a:r>
              <a:rPr lang="en-US" sz="2800" b="1" i="1" baseline="30000" dirty="0" smtClean="0">
                <a:solidFill>
                  <a:srgbClr val="0000FF"/>
                </a:solidFill>
                <a:latin typeface="+mj-lt"/>
              </a:rPr>
              <a:t>2</a:t>
            </a:r>
            <a:r>
              <a:rPr lang="en-US" sz="2800" b="1" i="1" dirty="0" smtClean="0">
                <a:solidFill>
                  <a:srgbClr val="0000FF"/>
                </a:solidFill>
                <a:latin typeface="+mj-lt"/>
              </a:rPr>
              <a:t>y – 3x + 10</a:t>
            </a:r>
          </a:p>
          <a:p>
            <a:endParaRPr lang="en-US" sz="2800" b="1" i="1" dirty="0">
              <a:solidFill>
                <a:srgbClr val="0000FF"/>
              </a:solidFill>
              <a:latin typeface="+mj-lt"/>
            </a:endParaRPr>
          </a:p>
          <a:p>
            <a:endParaRPr lang="en-US" sz="2800" b="1" i="1" dirty="0" smtClean="0">
              <a:solidFill>
                <a:srgbClr val="0000FF"/>
              </a:solidFill>
              <a:latin typeface="+mj-lt"/>
            </a:endParaRPr>
          </a:p>
          <a:p>
            <a:r>
              <a:rPr lang="en-US" sz="2800" b="1" i="1" dirty="0" smtClean="0">
                <a:solidFill>
                  <a:srgbClr val="0000FF"/>
                </a:solidFill>
                <a:latin typeface="+mj-lt"/>
              </a:rPr>
              <a:t>-2y</a:t>
            </a:r>
            <a:r>
              <a:rPr lang="en-US" sz="2800" b="1" i="1" baseline="30000" dirty="0" smtClean="0">
                <a:solidFill>
                  <a:srgbClr val="0000FF"/>
                </a:solidFill>
                <a:latin typeface="+mj-lt"/>
              </a:rPr>
              <a:t>3</a:t>
            </a:r>
            <a:r>
              <a:rPr lang="en-US" sz="2800" b="1" i="1" dirty="0" smtClean="0">
                <a:solidFill>
                  <a:srgbClr val="0000FF"/>
                </a:solidFill>
                <a:latin typeface="+mj-lt"/>
              </a:rPr>
              <a:t> – 9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7198574"/>
              </p:ext>
            </p:extLst>
          </p:nvPr>
        </p:nvGraphicFramePr>
        <p:xfrm>
          <a:off x="5747219" y="4038600"/>
          <a:ext cx="2329981" cy="23900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0" name="Equation" r:id="rId4" imgW="927000" imgH="952200" progId="Equation.DSMT4">
                  <p:embed/>
                </p:oleObj>
              </mc:Choice>
              <mc:Fallback>
                <p:oleObj name="Equation" r:id="rId4" imgW="92700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47219" y="4038600"/>
                        <a:ext cx="2329981" cy="23900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0019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828800"/>
          </a:xfr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4800" b="1" smtClean="0"/>
              <a:t>Degree of the Polynomial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772400" cy="3810000"/>
          </a:xfr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6000" b="1" smtClean="0"/>
              <a:t>Highest (largest) exponent of the polynomial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828800"/>
          </a:xfr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7200" b="1" smtClean="0"/>
              <a:t>Standard Form 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772400" cy="3810000"/>
          </a:xfr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4800" b="1" smtClean="0"/>
              <a:t>Terms are placed in descending order by the DEGREE.</a:t>
            </a:r>
          </a:p>
          <a:p>
            <a:pPr marL="0" indent="0" eaLnBrk="1" hangingPunct="1">
              <a:buFontTx/>
              <a:buNone/>
            </a:pPr>
            <a:r>
              <a:rPr lang="en-US" sz="4800" b="1" smtClean="0"/>
              <a:t>Answers will </a:t>
            </a:r>
            <a:r>
              <a:rPr lang="en-US" sz="4800" b="1" u="sng" smtClean="0"/>
              <a:t>always</a:t>
            </a:r>
            <a:r>
              <a:rPr lang="en-US" sz="4800" b="1" smtClean="0"/>
              <a:t> be written in this form.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7917" name="Group 29"/>
          <p:cNvGraphicFramePr>
            <a:graphicFrameLocks noGrp="1"/>
          </p:cNvGraphicFramePr>
          <p:nvPr/>
        </p:nvGraphicFramePr>
        <p:xfrm>
          <a:off x="533400" y="609600"/>
          <a:ext cx="6858000" cy="5475288"/>
        </p:xfrm>
        <a:graphic>
          <a:graphicData uri="http://schemas.openxmlformats.org/drawingml/2006/table">
            <a:tbl>
              <a:tblPr/>
              <a:tblGrid>
                <a:gridCol w="2527300"/>
                <a:gridCol w="4330700"/>
              </a:tblGrid>
              <a:tr h="144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itchFamily="34" charset="0"/>
                        </a:rPr>
                        <a:t>Degree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itchFamily="34" charset="0"/>
                        </a:rPr>
                        <a:t>(largest exponent)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ill Sans MT" pitchFamily="34" charset="0"/>
                        </a:rPr>
                        <a:t>Name by degree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2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1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4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1752600" y="2286000"/>
            <a:ext cx="5791200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i="1">
                <a:latin typeface="Gill Sans MT" pitchFamily="34" charset="0"/>
              </a:rPr>
              <a:t>0        	Constant		</a:t>
            </a:r>
          </a:p>
          <a:p>
            <a:pPr eaLnBrk="1" hangingPunct="1">
              <a:spcBef>
                <a:spcPct val="50000"/>
              </a:spcBef>
            </a:pPr>
            <a:r>
              <a:rPr lang="en-US" sz="4400" i="1">
                <a:latin typeface="Gill Sans MT" pitchFamily="34" charset="0"/>
              </a:rPr>
              <a:t>1   		Linear		</a:t>
            </a:r>
          </a:p>
          <a:p>
            <a:pPr eaLnBrk="1" hangingPunct="1">
              <a:spcBef>
                <a:spcPct val="50000"/>
              </a:spcBef>
            </a:pPr>
            <a:r>
              <a:rPr lang="en-US" sz="4400" i="1">
                <a:latin typeface="Gill Sans MT" pitchFamily="34" charset="0"/>
              </a:rPr>
              <a:t>2		  	Quadratic</a:t>
            </a:r>
          </a:p>
          <a:p>
            <a:pPr eaLnBrk="1" hangingPunct="1">
              <a:spcBef>
                <a:spcPct val="50000"/>
              </a:spcBef>
            </a:pPr>
            <a:r>
              <a:rPr lang="en-US" sz="4400" i="1">
                <a:latin typeface="Gill Sans MT" pitchFamily="34" charset="0"/>
              </a:rPr>
              <a:t>3			Cubic		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Object 3"/>
          <p:cNvGraphicFramePr>
            <a:graphicFrameLocks noChangeAspect="1"/>
          </p:cNvGraphicFramePr>
          <p:nvPr/>
        </p:nvGraphicFramePr>
        <p:xfrm>
          <a:off x="1149350" y="1528763"/>
          <a:ext cx="6300788" cy="239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9" name="Equation" r:id="rId3" imgW="533169" imgH="203112" progId="Equation.DSMT4">
                  <p:embed/>
                </p:oleObj>
              </mc:Choice>
              <mc:Fallback>
                <p:oleObj name="Equation" r:id="rId3" imgW="533169" imgH="203112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9350" y="1528763"/>
                        <a:ext cx="6300788" cy="2395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699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05800" cy="1143000"/>
          </a:xfrm>
        </p:spPr>
        <p:txBody>
          <a:bodyPr/>
          <a:lstStyle/>
          <a:p>
            <a:pPr algn="l" eaLnBrk="1" hangingPunct="1"/>
            <a:r>
              <a:rPr lang="en-US" sz="4000" b="1" smtClean="0"/>
              <a:t>1. What is the degree name?</a:t>
            </a:r>
          </a:p>
        </p:txBody>
      </p:sp>
      <p:sp>
        <p:nvSpPr>
          <p:cNvPr id="662536" name="Text Box 8"/>
          <p:cNvSpPr txBox="1">
            <a:spLocks noChangeArrowheads="1"/>
          </p:cNvSpPr>
          <p:nvPr/>
        </p:nvSpPr>
        <p:spPr bwMode="auto">
          <a:xfrm>
            <a:off x="1371600" y="3810000"/>
            <a:ext cx="5791200" cy="221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3800" b="1" dirty="0" smtClean="0">
                <a:solidFill>
                  <a:schemeClr val="accent2"/>
                </a:solidFill>
                <a:latin typeface="+mj-lt"/>
              </a:rPr>
              <a:t>Linear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25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2124075" y="1528763"/>
          <a:ext cx="4351338" cy="239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3" name="Equation" r:id="rId3" imgW="368140" imgH="203112" progId="Equation.DSMT4">
                  <p:embed/>
                </p:oleObj>
              </mc:Choice>
              <mc:Fallback>
                <p:oleObj name="Equation" r:id="rId3" imgW="368140" imgH="203112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1528763"/>
                        <a:ext cx="4351338" cy="2395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05800" cy="1143000"/>
          </a:xfrm>
        </p:spPr>
        <p:txBody>
          <a:bodyPr/>
          <a:lstStyle/>
          <a:p>
            <a:pPr algn="l" eaLnBrk="1" hangingPunct="1"/>
            <a:r>
              <a:rPr lang="en-US" sz="4000" b="1" smtClean="0"/>
              <a:t>2. What is the degree name?</a:t>
            </a:r>
          </a:p>
        </p:txBody>
      </p:sp>
      <p:sp>
        <p:nvSpPr>
          <p:cNvPr id="669700" name="Text Box 4"/>
          <p:cNvSpPr txBox="1">
            <a:spLocks noChangeArrowheads="1"/>
          </p:cNvSpPr>
          <p:nvPr/>
        </p:nvSpPr>
        <p:spPr bwMode="auto">
          <a:xfrm>
            <a:off x="1447800" y="4038600"/>
            <a:ext cx="5791200" cy="186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1500" b="1" smtClean="0">
                <a:solidFill>
                  <a:schemeClr val="accent2"/>
                </a:solidFill>
                <a:latin typeface="+mj-lt"/>
              </a:rPr>
              <a:t>Cubic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970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GraphMaster">
  <a:themeElements>
    <a:clrScheme name="2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4931</TotalTime>
  <Words>368</Words>
  <Application>Microsoft Macintosh PowerPoint</Application>
  <PresentationFormat>On-screen Show (4:3)</PresentationFormat>
  <Paragraphs>70</Paragraphs>
  <Slides>24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Default Design</vt:lpstr>
      <vt:lpstr>iRespondGraphMaster</vt:lpstr>
      <vt:lpstr>Equation</vt:lpstr>
      <vt:lpstr>Warm up</vt:lpstr>
      <vt:lpstr>Unit 4 Extending the Number Line</vt:lpstr>
      <vt:lpstr>Lesson 32: Polynomials: Naming, Adding, Subtracting and Multiplying </vt:lpstr>
      <vt:lpstr>PowerPoint Presentation</vt:lpstr>
      <vt:lpstr>Degree of the Polynomial</vt:lpstr>
      <vt:lpstr>Standard Form </vt:lpstr>
      <vt:lpstr>PowerPoint Presentation</vt:lpstr>
      <vt:lpstr>1. What is the degree name?</vt:lpstr>
      <vt:lpstr>2. What is the degree name?</vt:lpstr>
      <vt:lpstr>Adding Polynomials</vt:lpstr>
      <vt:lpstr>PowerPoint Presentation</vt:lpstr>
      <vt:lpstr>PowerPoint Presentation</vt:lpstr>
      <vt:lpstr>PowerPoint Presentation</vt:lpstr>
      <vt:lpstr>Subtracting Polynomials</vt:lpstr>
      <vt:lpstr>PowerPoint Presentation</vt:lpstr>
      <vt:lpstr>PowerPoint Presentation</vt:lpstr>
      <vt:lpstr>Multiplying Polynomials</vt:lpstr>
      <vt:lpstr>-2x(x2 – 4x + 2)</vt:lpstr>
      <vt:lpstr>(x + 3) (x – 3)</vt:lpstr>
      <vt:lpstr>(3x – 1)(2x – 4)</vt:lpstr>
      <vt:lpstr>11. Find the area of the rectangle.</vt:lpstr>
      <vt:lpstr>12. Find the volume.</vt:lpstr>
      <vt:lpstr>13. Profit Problem</vt:lpstr>
      <vt:lpstr>Homework Practice Worksheet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polynomials</dc:title>
  <dc:creator>Emily Freeman</dc:creator>
  <cp:lastModifiedBy>Rukayat Giwa</cp:lastModifiedBy>
  <cp:revision>117</cp:revision>
  <cp:lastPrinted>2013-09-18T17:47:41Z</cp:lastPrinted>
  <dcterms:created xsi:type="dcterms:W3CDTF">2006-08-11T12:06:03Z</dcterms:created>
  <dcterms:modified xsi:type="dcterms:W3CDTF">2015-01-06T19:38:34Z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