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720" r:id="rId3"/>
  </p:sldMasterIdLst>
  <p:notesMasterIdLst>
    <p:notesMasterId r:id="rId22"/>
  </p:notesMasterIdLst>
  <p:handoutMasterIdLst>
    <p:handoutMasterId r:id="rId23"/>
  </p:handoutMasterIdLst>
  <p:sldIdLst>
    <p:sldId id="312" r:id="rId4"/>
    <p:sldId id="392" r:id="rId5"/>
    <p:sldId id="393" r:id="rId6"/>
    <p:sldId id="369" r:id="rId7"/>
    <p:sldId id="370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374" r:id="rId16"/>
    <p:sldId id="401" r:id="rId17"/>
    <p:sldId id="379" r:id="rId18"/>
    <p:sldId id="386" r:id="rId19"/>
    <p:sldId id="389" r:id="rId20"/>
    <p:sldId id="380" r:id="rId2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00FF00"/>
    <a:srgbClr val="FF33CC"/>
    <a:srgbClr val="FF33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68" d="100"/>
          <a:sy n="68" d="100"/>
        </p:scale>
        <p:origin x="-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24.wmf"/><Relationship Id="rId3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pPr>
              <a:defRPr/>
            </a:pPr>
            <a:fld id="{826EF441-FD36-4E77-A21A-72ABFB3C9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64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90563"/>
            <a:ext cx="4595812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125" y="4370343"/>
            <a:ext cx="5027750" cy="413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pPr>
              <a:defRPr/>
            </a:pPr>
            <a:fld id="{9FDC74DF-B2C0-41E2-9CBB-C0CF8CF38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5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C74DF-B2C0-41E2-9CBB-C0CF8CF38E1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3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B5C78-FEDF-4B40-A1E6-C75C8E31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22243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50FD3-77C6-45B2-8603-E3AA5E73A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89670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80700-8AA2-4397-B7B0-8F49097F0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7380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21FB1-3E77-418E-AB25-F4DD4E4C98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22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587-89DF-49A3-8C2A-85A9DF6CB5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34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3154F-DD7E-4D6E-95AC-E609CA0193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70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7AAC-0C2A-48DE-A18F-BA869017BE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75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5DE66-24E9-4F4C-B700-19826388FE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21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7027-CFC8-4EC7-A567-5617853CB6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56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BFAE-C0F3-4F51-BCC8-E548600CF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044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7D687-D20E-406B-95CC-2E5E47EB79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0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90AF5-66C5-4C4B-8748-7B522A366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95703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80A67-7110-4CFF-8EEC-EF8712FE9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3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6F37F-2A49-45EA-9BE6-6E893018E0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17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8D1B2-44A0-476B-8D8F-F1B0A3E00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912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21FB1-3E77-418E-AB25-F4DD4E4C98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050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587-89DF-49A3-8C2A-85A9DF6CB5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3154F-DD7E-4D6E-95AC-E609CA0193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809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7AAC-0C2A-48DE-A18F-BA869017BE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80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5DE66-24E9-4F4C-B700-19826388FE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476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7027-CFC8-4EC7-A567-5617853CB6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69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BFAE-C0F3-4F51-BCC8-E548600CF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5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8D0A-97D0-4310-AF8F-6824170D8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0748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7D687-D20E-406B-95CC-2E5E47EB79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98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80A67-7110-4CFF-8EEC-EF8712FE9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288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6F37F-2A49-45EA-9BE6-6E893018E0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658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8D1B2-44A0-476B-8D8F-F1B0A3E00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2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0B1CB-BE6A-422E-A62D-79DE4CC68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6637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4B00C-32CD-4A45-8770-66E162F60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6697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E2FEC-FE8C-44AD-B381-FFB5CD0C1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3829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F3C00-66B7-4E09-9B22-26F1A88DC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5027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31F14-34D2-4791-B1F3-4AC7B45D2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94148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0B5D6-1245-453C-BF26-42BFD5367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81724"/>
      </p:ext>
    </p:extLst>
  </p:cSld>
  <p:clrMapOvr>
    <a:masterClrMapping/>
  </p:clrMapOvr>
  <p:transition xmlns:p14="http://schemas.microsoft.com/office/powerpoint/2010/main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AEDAA0-E9B9-4A92-BE5C-14744F9D1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613E62-17AD-4808-8E13-E92588BC5C83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15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613E62-17AD-4808-8E13-E92588BC5C83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2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w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5.w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17.w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1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2.wmf"/><Relationship Id="rId12" Type="http://schemas.openxmlformats.org/officeDocument/2006/relationships/oleObject" Target="../embeddings/oleObject22.bin"/><Relationship Id="rId13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20.wmf"/><Relationship Id="rId8" Type="http://schemas.openxmlformats.org/officeDocument/2006/relationships/oleObject" Target="../embeddings/oleObject20.bin"/><Relationship Id="rId9" Type="http://schemas.openxmlformats.org/officeDocument/2006/relationships/image" Target="../media/image21.wmf"/><Relationship Id="rId10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23.bin"/><Relationship Id="rId5" Type="http://schemas.openxmlformats.org/officeDocument/2006/relationships/image" Target="../media/image14.wmf"/><Relationship Id="rId6" Type="http://schemas.openxmlformats.org/officeDocument/2006/relationships/oleObject" Target="../embeddings/oleObject24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25.bin"/><Relationship Id="rId9" Type="http://schemas.openxmlformats.org/officeDocument/2006/relationships/image" Target="../media/image25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2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7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8.wmf"/><Relationship Id="rId8" Type="http://schemas.openxmlformats.org/officeDocument/2006/relationships/oleObject" Target="../embeddings/oleObject29.bin"/><Relationship Id="rId9" Type="http://schemas.openxmlformats.org/officeDocument/2006/relationships/image" Target="../media/image29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30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1.usatestprep.com/modules/otd_web_insert/otd_question.php?productid=3&amp;testid=53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0" y="152400"/>
            <a:ext cx="6248400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entury Gothic" panose="020B0502020202020204" pitchFamily="34" charset="0"/>
                <a:cs typeface="Times New Roman"/>
              </a:rPr>
              <a:t>Do you remember these…?</a:t>
            </a:r>
            <a:endParaRPr lang="en-US" sz="36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0" y="153923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</p:txBody>
      </p:sp>
      <p:sp>
        <p:nvSpPr>
          <p:cNvPr id="14340" name="Rectangle 21"/>
          <p:cNvSpPr>
            <a:spLocks noChangeArrowheads="1"/>
          </p:cNvSpPr>
          <p:nvPr/>
        </p:nvSpPr>
        <p:spPr bwMode="auto">
          <a:xfrm>
            <a:off x="0" y="153923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</p:txBody>
      </p:sp>
      <p:sp>
        <p:nvSpPr>
          <p:cNvPr id="14341" name="Rectangle 37"/>
          <p:cNvSpPr>
            <a:spLocks noChangeArrowheads="1"/>
          </p:cNvSpPr>
          <p:nvPr/>
        </p:nvSpPr>
        <p:spPr bwMode="auto">
          <a:xfrm>
            <a:off x="0" y="621656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</p:txBody>
      </p:sp>
      <p:sp>
        <p:nvSpPr>
          <p:cNvPr id="14342" name="Rectangle 5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</p:txBody>
      </p:sp>
      <p:sp>
        <p:nvSpPr>
          <p:cNvPr id="14343" name="Rectangle 66"/>
          <p:cNvSpPr>
            <a:spLocks noChangeArrowheads="1"/>
          </p:cNvSpPr>
          <p:nvPr/>
        </p:nvSpPr>
        <p:spPr bwMode="auto">
          <a:xfrm>
            <a:off x="0" y="306958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</p:txBody>
      </p:sp>
      <p:pic>
        <p:nvPicPr>
          <p:cNvPr id="14345" name="Picture 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369" y="3193415"/>
            <a:ext cx="273673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Rectangle 79"/>
          <p:cNvSpPr>
            <a:spLocks noChangeArrowheads="1"/>
          </p:cNvSpPr>
          <p:nvPr/>
        </p:nvSpPr>
        <p:spPr bwMode="auto">
          <a:xfrm>
            <a:off x="228600" y="952321"/>
            <a:ext cx="86868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1" dirty="0">
                <a:latin typeface="Century Gothic" panose="020B0502020202020204" pitchFamily="34" charset="0"/>
                <a:cs typeface="Times New Roman" pitchFamily="18" charset="0"/>
              </a:rPr>
              <a:t>For each circle C, find the value of </a:t>
            </a:r>
            <a:r>
              <a:rPr lang="en-US" altLang="en-US" sz="3000" b="1" i="1" dirty="0">
                <a:latin typeface="Century Gothic" panose="020B0502020202020204" pitchFamily="34" charset="0"/>
                <a:cs typeface="Times New Roman" pitchFamily="18" charset="0"/>
              </a:rPr>
              <a:t>x</a:t>
            </a:r>
            <a:r>
              <a:rPr lang="en-US" altLang="en-US" sz="3000" b="1" dirty="0">
                <a:latin typeface="Century Gothic" panose="020B0502020202020204" pitchFamily="34" charset="0"/>
                <a:cs typeface="Times New Roman" pitchFamily="18" charset="0"/>
              </a:rPr>
              <a:t>.  Assume that segments that appear to be tangent are. (4 </a:t>
            </a:r>
            <a:r>
              <a:rPr lang="en-US" altLang="en-US" sz="3000" b="1" dirty="0" err="1">
                <a:latin typeface="Century Gothic" panose="020B0502020202020204" pitchFamily="34" charset="0"/>
                <a:cs typeface="Times New Roman" pitchFamily="18" charset="0"/>
              </a:rPr>
              <a:t>pts</a:t>
            </a:r>
            <a:r>
              <a:rPr lang="en-US" altLang="en-US" sz="3000" b="1" dirty="0">
                <a:latin typeface="Century Gothic" panose="020B0502020202020204" pitchFamily="34" charset="0"/>
                <a:cs typeface="Times New Roman" pitchFamily="18" charset="0"/>
              </a:rPr>
              <a:t> each)</a:t>
            </a:r>
          </a:p>
          <a:p>
            <a:pPr eaLnBrk="1" hangingPunct="1"/>
            <a:endParaRPr lang="en-US" altLang="en-US" sz="300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eaLnBrk="1" hangingPunct="1"/>
            <a:r>
              <a:rPr lang="en-US" altLang="en-US" sz="3000" dirty="0">
                <a:latin typeface="Century Gothic" panose="020B0502020202020204" pitchFamily="34" charset="0"/>
                <a:cs typeface="Times New Roman" pitchFamily="18" charset="0"/>
              </a:rPr>
              <a:t>1.			    </a:t>
            </a:r>
            <a:r>
              <a:rPr lang="en-US" altLang="en-US" sz="3000" dirty="0" smtClean="0">
                <a:latin typeface="Century Gothic" panose="020B0502020202020204" pitchFamily="34" charset="0"/>
                <a:cs typeface="Times New Roman" pitchFamily="18" charset="0"/>
              </a:rPr>
              <a:t>2</a:t>
            </a:r>
            <a:r>
              <a:rPr lang="en-US" altLang="en-US" sz="3000" dirty="0">
                <a:latin typeface="Century Gothic" panose="020B0502020202020204" pitchFamily="34" charset="0"/>
                <a:cs typeface="Times New Roman" pitchFamily="18" charset="0"/>
              </a:rPr>
              <a:t>.			</a:t>
            </a:r>
            <a:r>
              <a:rPr lang="en-US" altLang="en-US" sz="3000" dirty="0" smtClean="0">
                <a:latin typeface="Century Gothic" panose="020B0502020202020204" pitchFamily="34" charset="0"/>
                <a:cs typeface="Times New Roman" pitchFamily="18" charset="0"/>
              </a:rPr>
              <a:t>    3</a:t>
            </a:r>
            <a:r>
              <a:rPr lang="en-US" altLang="en-US" sz="3000" dirty="0">
                <a:latin typeface="Century Gothic" panose="020B0502020202020204" pitchFamily="34" charset="0"/>
                <a:cs typeface="Times New Roman" pitchFamily="18" charset="0"/>
              </a:rPr>
              <a:t>. </a:t>
            </a:r>
            <a:endParaRPr lang="en-US" altLang="en-US" sz="3000" dirty="0"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9620" y="3189873"/>
            <a:ext cx="2583962" cy="1752600"/>
            <a:chOff x="387838" y="2819400"/>
            <a:chExt cx="2583962" cy="1752600"/>
          </a:xfrm>
        </p:grpSpPr>
        <p:grpSp>
          <p:nvGrpSpPr>
            <p:cNvPr id="3" name="Group 2"/>
            <p:cNvGrpSpPr/>
            <p:nvPr/>
          </p:nvGrpSpPr>
          <p:grpSpPr>
            <a:xfrm>
              <a:off x="387838" y="2819400"/>
              <a:ext cx="2583962" cy="1752600"/>
              <a:chOff x="387838" y="2819400"/>
              <a:chExt cx="2583962" cy="1752600"/>
            </a:xfrm>
          </p:grpSpPr>
          <p:pic>
            <p:nvPicPr>
              <p:cNvPr id="14344" name="Picture 7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838" y="2819400"/>
                <a:ext cx="2583962" cy="1752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6" name="Straight Arrow Connector 35"/>
              <p:cNvCxnSpPr/>
              <p:nvPr/>
            </p:nvCxnSpPr>
            <p:spPr>
              <a:xfrm flipV="1">
                <a:off x="1295400" y="3227070"/>
                <a:ext cx="1524000" cy="69723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 rot="16200000" flipH="1">
              <a:off x="1257300" y="3886200"/>
              <a:ext cx="139700" cy="889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2800350" y="3234055"/>
              <a:ext cx="127000" cy="97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50" name="Group 82"/>
          <p:cNvGrpSpPr>
            <a:grpSpLocks noChangeAspect="1"/>
          </p:cNvGrpSpPr>
          <p:nvPr/>
        </p:nvGrpSpPr>
        <p:grpSpPr bwMode="auto">
          <a:xfrm>
            <a:off x="6800850" y="2933700"/>
            <a:ext cx="2190750" cy="1485900"/>
            <a:chOff x="7560" y="6840"/>
            <a:chExt cx="3450" cy="2340"/>
          </a:xfrm>
        </p:grpSpPr>
        <p:sp>
          <p:nvSpPr>
            <p:cNvPr id="14351" name="AutoShape 83"/>
            <p:cNvSpPr>
              <a:spLocks noChangeAspect="1" noChangeArrowheads="1"/>
            </p:cNvSpPr>
            <p:nvPr/>
          </p:nvSpPr>
          <p:spPr bwMode="auto">
            <a:xfrm>
              <a:off x="7560" y="6840"/>
              <a:ext cx="3450" cy="2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>
                <a:latin typeface="Century Gothic" panose="020B0502020202020204" pitchFamily="34" charset="0"/>
              </a:endParaRPr>
            </a:p>
          </p:txBody>
        </p:sp>
        <p:sp>
          <p:nvSpPr>
            <p:cNvPr id="14352" name="Oval 84"/>
            <p:cNvSpPr>
              <a:spLocks noChangeArrowheads="1"/>
            </p:cNvSpPr>
            <p:nvPr/>
          </p:nvSpPr>
          <p:spPr bwMode="auto">
            <a:xfrm>
              <a:off x="7821" y="7185"/>
              <a:ext cx="1674" cy="1726"/>
            </a:xfrm>
            <a:prstGeom prst="ellipse">
              <a:avLst/>
            </a:prstGeom>
            <a:noFill/>
            <a:ln w="1968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>
                <a:latin typeface="Century Gothic" panose="020B0502020202020204" pitchFamily="34" charset="0"/>
              </a:endParaRPr>
            </a:p>
          </p:txBody>
        </p:sp>
        <p:sp>
          <p:nvSpPr>
            <p:cNvPr id="14353" name="Oval 85"/>
            <p:cNvSpPr>
              <a:spLocks noChangeArrowheads="1"/>
            </p:cNvSpPr>
            <p:nvPr/>
          </p:nvSpPr>
          <p:spPr bwMode="auto">
            <a:xfrm>
              <a:off x="8621" y="8073"/>
              <a:ext cx="80" cy="8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>
                <a:latin typeface="Century Gothic" panose="020B0502020202020204" pitchFamily="34" charset="0"/>
              </a:endParaRPr>
            </a:p>
          </p:txBody>
        </p:sp>
        <p:sp>
          <p:nvSpPr>
            <p:cNvPr id="14354" name="Line 86"/>
            <p:cNvSpPr>
              <a:spLocks noChangeShapeType="1"/>
            </p:cNvSpPr>
            <p:nvPr/>
          </p:nvSpPr>
          <p:spPr bwMode="auto">
            <a:xfrm>
              <a:off x="8658" y="7185"/>
              <a:ext cx="1" cy="929"/>
            </a:xfrm>
            <a:prstGeom prst="line">
              <a:avLst/>
            </a:prstGeom>
            <a:noFill/>
            <a:ln w="1968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4355" name="Line 87"/>
            <p:cNvSpPr>
              <a:spLocks noChangeShapeType="1"/>
            </p:cNvSpPr>
            <p:nvPr/>
          </p:nvSpPr>
          <p:spPr bwMode="auto">
            <a:xfrm>
              <a:off x="8668" y="7185"/>
              <a:ext cx="2081" cy="1"/>
            </a:xfrm>
            <a:prstGeom prst="line">
              <a:avLst/>
            </a:prstGeom>
            <a:noFill/>
            <a:ln w="1968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4356" name="Line 88"/>
            <p:cNvSpPr>
              <a:spLocks noChangeShapeType="1"/>
            </p:cNvSpPr>
            <p:nvPr/>
          </p:nvSpPr>
          <p:spPr bwMode="auto">
            <a:xfrm flipV="1">
              <a:off x="8658" y="7195"/>
              <a:ext cx="2091" cy="919"/>
            </a:xfrm>
            <a:prstGeom prst="line">
              <a:avLst/>
            </a:prstGeom>
            <a:noFill/>
            <a:ln w="1968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4357" name="Rectangle 89"/>
            <p:cNvSpPr>
              <a:spLocks noChangeArrowheads="1"/>
            </p:cNvSpPr>
            <p:nvPr/>
          </p:nvSpPr>
          <p:spPr bwMode="auto">
            <a:xfrm>
              <a:off x="8459" y="8031"/>
              <a:ext cx="18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1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C</a:t>
              </a:r>
              <a:endParaRPr lang="en-US" alt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14358" name="Rectangle 90"/>
            <p:cNvSpPr>
              <a:spLocks noChangeArrowheads="1"/>
            </p:cNvSpPr>
            <p:nvPr/>
          </p:nvSpPr>
          <p:spPr bwMode="auto">
            <a:xfrm>
              <a:off x="9900" y="7603"/>
              <a:ext cx="17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Century Gothic" panose="020B0502020202020204" pitchFamily="34" charset="0"/>
                </a:rPr>
                <a:t>8</a:t>
              </a:r>
              <a:endParaRPr lang="en-US" altLang="en-US" sz="3600">
                <a:latin typeface="Century Gothic" panose="020B0502020202020204" pitchFamily="34" charset="0"/>
              </a:endParaRPr>
            </a:p>
          </p:txBody>
        </p:sp>
        <p:sp>
          <p:nvSpPr>
            <p:cNvPr id="14359" name="Rectangle 91"/>
            <p:cNvSpPr>
              <a:spLocks noChangeArrowheads="1"/>
            </p:cNvSpPr>
            <p:nvPr/>
          </p:nvSpPr>
          <p:spPr bwMode="auto">
            <a:xfrm>
              <a:off x="8459" y="7530"/>
              <a:ext cx="15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Century Gothic" panose="020B0502020202020204" pitchFamily="34" charset="0"/>
                </a:rPr>
                <a:t>x</a:t>
              </a:r>
              <a:endParaRPr lang="en-US" altLang="en-US" sz="3600">
                <a:latin typeface="Century Gothic" panose="020B0502020202020204" pitchFamily="34" charset="0"/>
              </a:endParaRPr>
            </a:p>
          </p:txBody>
        </p:sp>
        <p:sp>
          <p:nvSpPr>
            <p:cNvPr id="14360" name="Rectangle 92"/>
            <p:cNvSpPr>
              <a:spLocks noChangeArrowheads="1"/>
            </p:cNvSpPr>
            <p:nvPr/>
          </p:nvSpPr>
          <p:spPr bwMode="auto">
            <a:xfrm>
              <a:off x="9609" y="6851"/>
              <a:ext cx="35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Century Gothic" panose="020B0502020202020204" pitchFamily="34" charset="0"/>
                </a:rPr>
                <a:t>12</a:t>
              </a:r>
              <a:endParaRPr lang="en-US" altLang="en-US" sz="3600">
                <a:latin typeface="Century Gothic" panose="020B0502020202020204" pitchFamily="34" charset="0"/>
              </a:endParaRPr>
            </a:p>
          </p:txBody>
        </p:sp>
        <p:sp>
          <p:nvSpPr>
            <p:cNvPr id="14361" name="Rectangle 93"/>
            <p:cNvSpPr>
              <a:spLocks noChangeArrowheads="1"/>
            </p:cNvSpPr>
            <p:nvPr/>
          </p:nvSpPr>
          <p:spPr bwMode="auto">
            <a:xfrm>
              <a:off x="9000" y="7973"/>
              <a:ext cx="15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Century Gothic" panose="020B0502020202020204" pitchFamily="34" charset="0"/>
                </a:rPr>
                <a:t>x</a:t>
              </a:r>
              <a:endParaRPr lang="en-US" altLang="en-US" sz="3600">
                <a:latin typeface="Century Gothic" panose="020B0502020202020204" pitchFamily="34" charset="0"/>
              </a:endParaRPr>
            </a:p>
          </p:txBody>
        </p:sp>
        <p:sp>
          <p:nvSpPr>
            <p:cNvPr id="14362" name="Rectangle 94"/>
            <p:cNvSpPr>
              <a:spLocks noChangeArrowheads="1"/>
            </p:cNvSpPr>
            <p:nvPr/>
          </p:nvSpPr>
          <p:spPr bwMode="auto">
            <a:xfrm>
              <a:off x="8640" y="6840"/>
              <a:ext cx="0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endParaRPr lang="en-US" altLang="en-US" sz="3600" dirty="0">
                <a:latin typeface="Century Gothic" panose="020B0502020202020204" pitchFamily="34" charset="0"/>
              </a:endParaRPr>
            </a:p>
          </p:txBody>
        </p:sp>
        <p:sp>
          <p:nvSpPr>
            <p:cNvPr id="14363" name="Rectangle 95"/>
            <p:cNvSpPr>
              <a:spLocks noChangeArrowheads="1"/>
            </p:cNvSpPr>
            <p:nvPr/>
          </p:nvSpPr>
          <p:spPr bwMode="auto">
            <a:xfrm>
              <a:off x="10800" y="7020"/>
              <a:ext cx="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endParaRPr lang="en-US" altLang="en-US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902677" y="3450907"/>
            <a:ext cx="148982" cy="139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487285" y="3156901"/>
            <a:ext cx="148982" cy="139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661175"/>
              </p:ext>
            </p:extLst>
          </p:nvPr>
        </p:nvGraphicFramePr>
        <p:xfrm>
          <a:off x="18738" y="5181600"/>
          <a:ext cx="282341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9" name="Equation" r:id="rId5" imgW="558720" imgH="241200" progId="Equation.DSMT4">
                  <p:embed/>
                </p:oleObj>
              </mc:Choice>
              <mc:Fallback>
                <p:oleObj name="Equation" r:id="rId5" imgW="558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38" y="5181600"/>
                        <a:ext cx="282341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601939"/>
              </p:ext>
            </p:extLst>
          </p:nvPr>
        </p:nvGraphicFramePr>
        <p:xfrm>
          <a:off x="3450188" y="5334000"/>
          <a:ext cx="248338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0" name="Equation" r:id="rId7" imgW="482400" imgH="177480" progId="Equation.DSMT4">
                  <p:embed/>
                </p:oleObj>
              </mc:Choice>
              <mc:Fallback>
                <p:oleObj name="Equation" r:id="rId7" imgW="48240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0188" y="5334000"/>
                        <a:ext cx="248338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819921"/>
              </p:ext>
            </p:extLst>
          </p:nvPr>
        </p:nvGraphicFramePr>
        <p:xfrm>
          <a:off x="7081043" y="5410200"/>
          <a:ext cx="18970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1" name="Equation" r:id="rId9" imgW="368280" imgH="164880" progId="Equation.DSMT4">
                  <p:embed/>
                </p:oleObj>
              </mc:Choice>
              <mc:Fallback>
                <p:oleObj name="Equation" r:id="rId9" imgW="36828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043" y="5410200"/>
                        <a:ext cx="18970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6800" b="1" smtClean="0">
                <a:solidFill>
                  <a:srgbClr val="0000FF"/>
                </a:solidFill>
              </a:rPr>
              <a:t>Volume of a Sphere</a:t>
            </a:r>
          </a:p>
        </p:txBody>
      </p:sp>
      <p:graphicFrame>
        <p:nvGraphicFramePr>
          <p:cNvPr id="33795" name="Object 1"/>
          <p:cNvGraphicFramePr>
            <a:graphicFrameLocks noChangeAspect="1"/>
          </p:cNvGraphicFramePr>
          <p:nvPr/>
        </p:nvGraphicFramePr>
        <p:xfrm>
          <a:off x="776288" y="1600200"/>
          <a:ext cx="7529512" cy="457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Equation" r:id="rId3" imgW="647419" imgH="393529" progId="Equation.DSMT4">
                  <p:embed/>
                </p:oleObj>
              </mc:Choice>
              <mc:Fallback>
                <p:oleObj name="Equation" r:id="rId3" imgW="64741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1600200"/>
                        <a:ext cx="7529512" cy="457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65563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sp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97025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381000" y="2968625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1828800" y="3273425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981200" y="3425825"/>
            <a:ext cx="152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09800" y="2981325"/>
            <a:ext cx="1371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FFFF"/>
                </a:solidFill>
                <a:latin typeface="Century Gothic"/>
              </a:rPr>
              <a:t>2 cm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6200" y="228600"/>
            <a:ext cx="75438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333399"/>
                </a:solidFill>
                <a:latin typeface="Century Gothic"/>
              </a:rPr>
              <a:t>Volume of a Sphere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333399"/>
                </a:solidFill>
                <a:latin typeface="Century Gothic"/>
              </a:rPr>
              <a:t>(round to the nearest hundredths)</a:t>
            </a:r>
          </a:p>
        </p:txBody>
      </p:sp>
      <p:graphicFrame>
        <p:nvGraphicFramePr>
          <p:cNvPr id="34825" name="Object 1"/>
          <p:cNvGraphicFramePr>
            <a:graphicFrameLocks noChangeAspect="1"/>
          </p:cNvGraphicFramePr>
          <p:nvPr/>
        </p:nvGraphicFramePr>
        <p:xfrm>
          <a:off x="5410200" y="385763"/>
          <a:ext cx="3227388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name="Equation" r:id="rId4" imgW="647419" imgH="393529" progId="Equation.DSMT4">
                  <p:embed/>
                </p:oleObj>
              </mc:Choice>
              <mc:Fallback>
                <p:oleObj name="Equation" r:id="rId4" imgW="64741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5763"/>
                        <a:ext cx="3227388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95800" y="2589213"/>
          <a:ext cx="4408488" cy="213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2" name="Equation" r:id="rId6" imgW="812447" imgH="393529" progId="Equation.DSMT4">
                  <p:embed/>
                </p:oleObj>
              </mc:Choice>
              <mc:Fallback>
                <p:oleObj name="Equation" r:id="rId6" imgW="81244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89213"/>
                        <a:ext cx="4408488" cy="213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17241"/>
              </p:ext>
            </p:extLst>
          </p:nvPr>
        </p:nvGraphicFramePr>
        <p:xfrm>
          <a:off x="2215662" y="5116879"/>
          <a:ext cx="668803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3" name="Equation" r:id="rId8" imgW="990360" imgH="203040" progId="Equation.DSMT4">
                  <p:embed/>
                </p:oleObj>
              </mc:Choice>
              <mc:Fallback>
                <p:oleObj name="Equation" r:id="rId8" imgW="99036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5662" y="5116879"/>
                        <a:ext cx="668803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47564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sp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533400" y="24384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1981200" y="2743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533400" y="2895600"/>
            <a:ext cx="3124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05000" y="22098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latin typeface="Century Gothic"/>
              </a:rPr>
              <a:t>10 cm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0" y="0"/>
            <a:ext cx="70866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333399"/>
                </a:solidFill>
              </a:rPr>
              <a:t>Volume of a Sphere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 smtClean="0">
                <a:solidFill>
                  <a:srgbClr val="333399"/>
                </a:solidFill>
              </a:rPr>
              <a:t>(round to the nearest hundredths)</a:t>
            </a:r>
          </a:p>
        </p:txBody>
      </p:sp>
      <p:graphicFrame>
        <p:nvGraphicFramePr>
          <p:cNvPr id="35849" name="Object 1"/>
          <p:cNvGraphicFramePr>
            <a:graphicFrameLocks noChangeAspect="1"/>
          </p:cNvGraphicFramePr>
          <p:nvPr/>
        </p:nvGraphicFramePr>
        <p:xfrm>
          <a:off x="5410200" y="385763"/>
          <a:ext cx="3227388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5" name="Equation" r:id="rId4" imgW="647419" imgH="393529" progId="Equation.DSMT4">
                  <p:embed/>
                </p:oleObj>
              </mc:Choice>
              <mc:Fallback>
                <p:oleObj name="Equation" r:id="rId4" imgW="64741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5763"/>
                        <a:ext cx="3227388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30725" y="2589213"/>
          <a:ext cx="4338638" cy="213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6" name="Equation" r:id="rId6" imgW="799753" imgH="393529" progId="Equation.DSMT4">
                  <p:embed/>
                </p:oleObj>
              </mc:Choice>
              <mc:Fallback>
                <p:oleObj name="Equation" r:id="rId6" imgW="79975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2589213"/>
                        <a:ext cx="4338638" cy="213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52959"/>
              </p:ext>
            </p:extLst>
          </p:nvPr>
        </p:nvGraphicFramePr>
        <p:xfrm>
          <a:off x="1676317" y="5105400"/>
          <a:ext cx="745966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Equation" r:id="rId8" imgW="1104840" imgH="203040" progId="Equation.DSMT4">
                  <p:embed/>
                </p:oleObj>
              </mc:Choice>
              <mc:Fallback>
                <p:oleObj name="Equation" r:id="rId8" imgW="11048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317" y="5105400"/>
                        <a:ext cx="745966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931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2" descr="sp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676400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Oval 3"/>
          <p:cNvSpPr>
            <a:spLocks noChangeArrowheads="1"/>
          </p:cNvSpPr>
          <p:nvPr/>
        </p:nvSpPr>
        <p:spPr bwMode="auto">
          <a:xfrm>
            <a:off x="201613" y="3025775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4"/>
          <p:cNvSpPr>
            <a:spLocks noChangeArrowheads="1"/>
          </p:cNvSpPr>
          <p:nvPr/>
        </p:nvSpPr>
        <p:spPr bwMode="auto">
          <a:xfrm>
            <a:off x="1638300" y="3352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Text Box 5"/>
          <p:cNvSpPr txBox="1">
            <a:spLocks noChangeArrowheads="1"/>
          </p:cNvSpPr>
          <p:nvPr/>
        </p:nvSpPr>
        <p:spPr bwMode="auto">
          <a:xfrm>
            <a:off x="990600" y="39624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" charset="0"/>
              </a:rPr>
              <a:t>25 in</a:t>
            </a:r>
          </a:p>
        </p:txBody>
      </p:sp>
      <p:sp>
        <p:nvSpPr>
          <p:cNvPr id="4107" name="Text Box 6"/>
          <p:cNvSpPr txBox="1">
            <a:spLocks noChangeArrowheads="1"/>
          </p:cNvSpPr>
          <p:nvPr/>
        </p:nvSpPr>
        <p:spPr bwMode="auto">
          <a:xfrm>
            <a:off x="0" y="0"/>
            <a:ext cx="906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+mj-lt"/>
              </a:rPr>
              <a:t>The circumference of a great circle of a sphere is 25 inches.  Find the </a:t>
            </a:r>
            <a:r>
              <a:rPr lang="en-US" altLang="en-US" sz="3200" b="1" dirty="0" smtClean="0">
                <a:solidFill>
                  <a:schemeClr val="accent2"/>
                </a:solidFill>
                <a:latin typeface="+mj-lt"/>
              </a:rPr>
              <a:t>volume of </a:t>
            </a:r>
            <a:r>
              <a:rPr lang="en-US" altLang="en-US" sz="3200" b="1" dirty="0">
                <a:solidFill>
                  <a:schemeClr val="accent2"/>
                </a:solidFill>
                <a:latin typeface="+mj-lt"/>
              </a:rPr>
              <a:t>the sphere.  </a:t>
            </a:r>
            <a:r>
              <a:rPr lang="en-US" altLang="en-US" b="1" dirty="0">
                <a:solidFill>
                  <a:schemeClr val="accent2"/>
                </a:solidFill>
                <a:latin typeface="+mj-lt"/>
              </a:rPr>
              <a:t>(Round to the nearest </a:t>
            </a:r>
            <a:r>
              <a:rPr lang="en-US" altLang="en-US" b="1" dirty="0" smtClean="0">
                <a:solidFill>
                  <a:schemeClr val="accent2"/>
                </a:solidFill>
                <a:latin typeface="+mj-lt"/>
              </a:rPr>
              <a:t>hundredths.)</a:t>
            </a:r>
            <a:endParaRPr lang="en-US" altLang="en-US" b="1" dirty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08058"/>
              </p:ext>
            </p:extLst>
          </p:nvPr>
        </p:nvGraphicFramePr>
        <p:xfrm>
          <a:off x="2455862" y="5454316"/>
          <a:ext cx="66881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Equation" r:id="rId4" imgW="990360" imgH="203040" progId="Equation.DSMT4">
                  <p:embed/>
                </p:oleObj>
              </mc:Choice>
              <mc:Fallback>
                <p:oleObj name="Equation" r:id="rId4" imgW="99036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2" y="5454316"/>
                        <a:ext cx="66881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901575"/>
              </p:ext>
            </p:extLst>
          </p:nvPr>
        </p:nvGraphicFramePr>
        <p:xfrm>
          <a:off x="5486400" y="1447800"/>
          <a:ext cx="3100388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Equation" r:id="rId6" imgW="571320" imgH="177480" progId="Equation.DSMT4">
                  <p:embed/>
                </p:oleObj>
              </mc:Choice>
              <mc:Fallback>
                <p:oleObj name="Equation" r:id="rId6" imgW="5713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447800"/>
                        <a:ext cx="3100388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699385"/>
              </p:ext>
            </p:extLst>
          </p:nvPr>
        </p:nvGraphicFramePr>
        <p:xfrm>
          <a:off x="5334000" y="2389188"/>
          <a:ext cx="3306762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Equation" r:id="rId8" imgW="609480" imgH="177480" progId="Equation.DSMT4">
                  <p:embed/>
                </p:oleObj>
              </mc:Choice>
              <mc:Fallback>
                <p:oleObj name="Equation" r:id="rId8" imgW="6094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89188"/>
                        <a:ext cx="3306762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25440"/>
              </p:ext>
            </p:extLst>
          </p:nvPr>
        </p:nvGraphicFramePr>
        <p:xfrm>
          <a:off x="5257800" y="3258343"/>
          <a:ext cx="344487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Equation" r:id="rId10" imgW="634680" imgH="177480" progId="Equation.DSMT4">
                  <p:embed/>
                </p:oleObj>
              </mc:Choice>
              <mc:Fallback>
                <p:oleObj name="Equation" r:id="rId10" imgW="6346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58343"/>
                        <a:ext cx="3444875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977358"/>
              </p:ext>
            </p:extLst>
          </p:nvPr>
        </p:nvGraphicFramePr>
        <p:xfrm>
          <a:off x="2895600" y="4221956"/>
          <a:ext cx="4495800" cy="161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Equation" r:id="rId12" imgW="1091880" imgH="393480" progId="Equation.DSMT4">
                  <p:embed/>
                </p:oleObj>
              </mc:Choice>
              <mc:Fallback>
                <p:oleObj name="Equation" r:id="rId12" imgW="10918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221956"/>
                        <a:ext cx="4495800" cy="1619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/>
          <a:lstStyle/>
          <a:p>
            <a:r>
              <a:rPr lang="en-US" sz="7200" b="1" dirty="0" smtClean="0"/>
              <a:t>Ratio Relationships</a:t>
            </a:r>
            <a:endParaRPr lang="en-U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924800" cy="440120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+mj-lt"/>
              </a:rPr>
              <a:t>a:b</a:t>
            </a:r>
            <a:r>
              <a:rPr lang="en-US" sz="4000" dirty="0">
                <a:solidFill>
                  <a:srgbClr val="0070C0"/>
                </a:solidFill>
                <a:latin typeface="+mj-lt"/>
              </a:rPr>
              <a:t>   Ratio of the </a:t>
            </a: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scale factor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a:b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   </a:t>
            </a:r>
            <a:r>
              <a:rPr lang="en-US" sz="3200" dirty="0">
                <a:solidFill>
                  <a:srgbClr val="0070C0"/>
                </a:solidFill>
                <a:latin typeface="+mj-lt"/>
              </a:rPr>
              <a:t>Ratio of the </a:t>
            </a:r>
            <a:r>
              <a:rPr lang="en-US" sz="3200" b="1" dirty="0" smtClean="0">
                <a:solidFill>
                  <a:srgbClr val="0070C0"/>
                </a:solidFill>
                <a:latin typeface="+mj-lt"/>
              </a:rPr>
              <a:t>corresponding sides</a:t>
            </a:r>
            <a:endParaRPr lang="en-US" sz="32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a:b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   Ratio of the </a:t>
            </a: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perimeters</a:t>
            </a:r>
          </a:p>
          <a:p>
            <a:endParaRPr lang="en-US" sz="4000" dirty="0">
              <a:solidFill>
                <a:srgbClr val="0070C0"/>
              </a:solidFill>
              <a:latin typeface="+mj-lt"/>
            </a:endParaRPr>
          </a:p>
          <a:p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a</a:t>
            </a:r>
            <a:r>
              <a:rPr lang="en-US" sz="4000" b="1" baseline="30000" dirty="0" smtClean="0">
                <a:solidFill>
                  <a:srgbClr val="00B050"/>
                </a:solidFill>
                <a:latin typeface="+mj-lt"/>
              </a:rPr>
              <a:t>2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:b</a:t>
            </a:r>
            <a:r>
              <a:rPr lang="en-US" sz="4000" b="1" baseline="30000" dirty="0">
                <a:solidFill>
                  <a:srgbClr val="00B050"/>
                </a:solidFill>
                <a:latin typeface="+mj-lt"/>
              </a:rPr>
              <a:t>2</a:t>
            </a:r>
            <a:r>
              <a:rPr lang="en-US" sz="4000" dirty="0" smtClean="0">
                <a:solidFill>
                  <a:srgbClr val="00B050"/>
                </a:solidFill>
                <a:latin typeface="+mj-lt"/>
              </a:rPr>
              <a:t>   </a:t>
            </a:r>
            <a:r>
              <a:rPr lang="en-US" sz="4000" dirty="0">
                <a:solidFill>
                  <a:srgbClr val="00B050"/>
                </a:solidFill>
                <a:latin typeface="+mj-lt"/>
              </a:rPr>
              <a:t>Ratio of the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area</a:t>
            </a:r>
          </a:p>
          <a:p>
            <a:endParaRPr lang="en-US" sz="4000" dirty="0" smtClean="0">
              <a:solidFill>
                <a:srgbClr val="FF6600"/>
              </a:solidFill>
              <a:latin typeface="+mj-lt"/>
            </a:endParaRPr>
          </a:p>
          <a:p>
            <a:r>
              <a:rPr lang="en-US" sz="4000" b="1" dirty="0" smtClean="0">
                <a:solidFill>
                  <a:srgbClr val="FF6600"/>
                </a:solidFill>
                <a:latin typeface="+mj-lt"/>
              </a:rPr>
              <a:t>a</a:t>
            </a:r>
            <a:r>
              <a:rPr lang="en-US" sz="4000" b="1" baseline="30000" dirty="0" smtClean="0">
                <a:solidFill>
                  <a:srgbClr val="FF6600"/>
                </a:solidFill>
                <a:latin typeface="+mj-lt"/>
              </a:rPr>
              <a:t>3</a:t>
            </a:r>
            <a:r>
              <a:rPr lang="en-US" sz="4000" b="1" dirty="0" smtClean="0">
                <a:solidFill>
                  <a:srgbClr val="FF6600"/>
                </a:solidFill>
                <a:latin typeface="+mj-lt"/>
              </a:rPr>
              <a:t>:b</a:t>
            </a:r>
            <a:r>
              <a:rPr lang="en-US" sz="4000" b="1" baseline="30000" dirty="0">
                <a:solidFill>
                  <a:srgbClr val="FF6600"/>
                </a:solidFill>
                <a:latin typeface="+mj-lt"/>
              </a:rPr>
              <a:t>3</a:t>
            </a:r>
            <a:r>
              <a:rPr lang="en-US" sz="4000" dirty="0" smtClean="0">
                <a:solidFill>
                  <a:srgbClr val="FF6600"/>
                </a:solidFill>
                <a:latin typeface="+mj-lt"/>
              </a:rPr>
              <a:t>   </a:t>
            </a:r>
            <a:r>
              <a:rPr lang="en-US" sz="4000" dirty="0">
                <a:solidFill>
                  <a:srgbClr val="FF6600"/>
                </a:solidFill>
                <a:latin typeface="+mj-lt"/>
              </a:rPr>
              <a:t>Ratio of the </a:t>
            </a:r>
            <a:r>
              <a:rPr lang="en-US" sz="4000" b="1" dirty="0" smtClean="0">
                <a:solidFill>
                  <a:srgbClr val="FF6600"/>
                </a:solidFill>
                <a:latin typeface="+mj-lt"/>
              </a:rPr>
              <a:t>volume</a:t>
            </a:r>
            <a:endParaRPr lang="en-US" sz="4000" b="1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5823960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9" descr="sp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1981200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" descr="sp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Oval 3"/>
          <p:cNvSpPr>
            <a:spLocks noChangeArrowheads="1"/>
          </p:cNvSpPr>
          <p:nvPr/>
        </p:nvSpPr>
        <p:spPr bwMode="auto">
          <a:xfrm>
            <a:off x="430213" y="3400425"/>
            <a:ext cx="2351087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Oval 4"/>
          <p:cNvSpPr>
            <a:spLocks noChangeArrowheads="1"/>
          </p:cNvSpPr>
          <p:nvPr/>
        </p:nvSpPr>
        <p:spPr bwMode="auto">
          <a:xfrm>
            <a:off x="1524000" y="38100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Line 5"/>
          <p:cNvSpPr>
            <a:spLocks noChangeShapeType="1"/>
          </p:cNvSpPr>
          <p:nvPr/>
        </p:nvSpPr>
        <p:spPr bwMode="auto">
          <a:xfrm flipV="1">
            <a:off x="1619250" y="3905250"/>
            <a:ext cx="1143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1828800" y="34290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" charset="0"/>
              </a:rPr>
              <a:t>5 in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0" y="5477"/>
            <a:ext cx="9067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chemeClr val="accent2"/>
                </a:solidFill>
                <a:latin typeface="+mj-lt"/>
              </a:rPr>
              <a:t>Volume of a Sphere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2"/>
                </a:solidFill>
                <a:latin typeface="+mj-lt"/>
              </a:rPr>
              <a:t>A spherical balloon has an initial radius of 5 in.  When more air is added, the radius becomes 10 in.  Explain how the </a:t>
            </a:r>
            <a:r>
              <a:rPr lang="en-US" altLang="en-US" sz="2800" b="1" u="sng" dirty="0">
                <a:solidFill>
                  <a:schemeClr val="accent2"/>
                </a:solidFill>
                <a:latin typeface="+mj-lt"/>
              </a:rPr>
              <a:t>volume</a:t>
            </a:r>
            <a:r>
              <a:rPr lang="en-US" altLang="en-US" sz="2800" b="1" dirty="0">
                <a:solidFill>
                  <a:schemeClr val="accent2"/>
                </a:solidFill>
                <a:latin typeface="+mj-lt"/>
              </a:rPr>
              <a:t> changes as the radius changes.</a:t>
            </a:r>
          </a:p>
        </p:txBody>
      </p:sp>
      <p:sp>
        <p:nvSpPr>
          <p:cNvPr id="8203" name="Oval 10"/>
          <p:cNvSpPr>
            <a:spLocks noChangeArrowheads="1"/>
          </p:cNvSpPr>
          <p:nvPr/>
        </p:nvSpPr>
        <p:spPr bwMode="auto">
          <a:xfrm>
            <a:off x="4773613" y="33909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Oval 11"/>
          <p:cNvSpPr>
            <a:spLocks noChangeArrowheads="1"/>
          </p:cNvSpPr>
          <p:nvPr/>
        </p:nvSpPr>
        <p:spPr bwMode="auto">
          <a:xfrm>
            <a:off x="6210300" y="3717925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6362700" y="3870325"/>
            <a:ext cx="152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6362700" y="3413125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" charset="0"/>
              </a:rPr>
              <a:t>10 in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562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5:10 or 1:2. So 1</a:t>
            </a:r>
            <a:r>
              <a:rPr lang="en-US" sz="4000" baseline="30000" dirty="0" smtClean="0">
                <a:latin typeface="+mj-lt"/>
              </a:rPr>
              <a:t>3</a:t>
            </a:r>
            <a:r>
              <a:rPr lang="en-US" sz="4000" dirty="0" smtClean="0">
                <a:latin typeface="+mj-lt"/>
              </a:rPr>
              <a:t>:</a:t>
            </a:r>
            <a:r>
              <a:rPr lang="en-US" sz="4000" b="1" dirty="0" smtClean="0">
                <a:latin typeface="+mj-lt"/>
              </a:rPr>
              <a:t>2</a:t>
            </a:r>
            <a:r>
              <a:rPr lang="en-US" sz="4000" b="1" baseline="30000" dirty="0" smtClean="0">
                <a:latin typeface="+mj-lt"/>
              </a:rPr>
              <a:t>3</a:t>
            </a:r>
            <a:r>
              <a:rPr lang="en-US" sz="4000" baseline="30000" dirty="0" smtClean="0">
                <a:latin typeface="+mj-lt"/>
              </a:rPr>
              <a:t>  </a:t>
            </a:r>
            <a:r>
              <a:rPr lang="en-US" sz="4000" dirty="0" smtClean="0">
                <a:latin typeface="+mj-lt"/>
              </a:rPr>
              <a:t>means the volume would be </a:t>
            </a:r>
            <a:r>
              <a:rPr lang="en-US" sz="4000" b="1" dirty="0" smtClean="0">
                <a:latin typeface="+mj-lt"/>
              </a:rPr>
              <a:t>8 times </a:t>
            </a:r>
            <a:r>
              <a:rPr lang="en-US" sz="4000" dirty="0" smtClean="0">
                <a:latin typeface="+mj-lt"/>
              </a:rPr>
              <a:t>as much.</a:t>
            </a:r>
            <a:endParaRPr lang="en-US" sz="40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458066"/>
              </p:ext>
            </p:extLst>
          </p:nvPr>
        </p:nvGraphicFramePr>
        <p:xfrm>
          <a:off x="2762250" y="2334900"/>
          <a:ext cx="1752600" cy="10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4" imgW="647419" imgH="393529" progId="Equation.DSMT4">
                  <p:embed/>
                </p:oleObj>
              </mc:Choice>
              <mc:Fallback>
                <p:oleObj name="Equation" r:id="rId4" imgW="647419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2334900"/>
                        <a:ext cx="1752600" cy="106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68941"/>
              </p:ext>
            </p:extLst>
          </p:nvPr>
        </p:nvGraphicFramePr>
        <p:xfrm>
          <a:off x="76200" y="4707074"/>
          <a:ext cx="3459162" cy="779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Equation" r:id="rId6" imgW="901440" imgH="203040" progId="Equation.DSMT4">
                  <p:embed/>
                </p:oleObj>
              </mc:Choice>
              <mc:Fallback>
                <p:oleObj name="Equation" r:id="rId6" imgW="9014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707074"/>
                        <a:ext cx="3459162" cy="779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419864"/>
              </p:ext>
            </p:extLst>
          </p:nvPr>
        </p:nvGraphicFramePr>
        <p:xfrm>
          <a:off x="4572000" y="4630737"/>
          <a:ext cx="37973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Equation" r:id="rId8" imgW="990360" imgH="203040" progId="Equation.DSMT4">
                  <p:embed/>
                </p:oleObj>
              </mc:Choice>
              <mc:Fallback>
                <p:oleObj name="Equation" r:id="rId8" imgW="9903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30737"/>
                        <a:ext cx="37973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619250" y="3905250"/>
            <a:ext cx="1143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chemeClr val="accent2"/>
                </a:solidFill>
                <a:latin typeface="+mj-lt"/>
              </a:rPr>
              <a:t>Volume of a Sphere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2"/>
                </a:solidFill>
                <a:latin typeface="+mj-lt"/>
              </a:rPr>
              <a:t>A sphere has an initial volume of 400 cm.</a:t>
            </a:r>
            <a:r>
              <a:rPr lang="en-US" altLang="en-US" sz="2800" b="1" baseline="30000" dirty="0">
                <a:solidFill>
                  <a:schemeClr val="accent2"/>
                </a:solidFill>
                <a:latin typeface="+mj-lt"/>
              </a:rPr>
              <a:t>3</a:t>
            </a:r>
            <a:r>
              <a:rPr lang="en-US" altLang="en-US" sz="2800" b="1" dirty="0">
                <a:solidFill>
                  <a:schemeClr val="accent2"/>
                </a:solidFill>
                <a:latin typeface="+mj-lt"/>
              </a:rPr>
              <a:t>  The sphere is made bigger by making the radius 4 times as big.  What is the new volume of the sphere?</a:t>
            </a:r>
          </a:p>
        </p:txBody>
      </p:sp>
      <p:sp>
        <p:nvSpPr>
          <p:cNvPr id="10248" name="Oval 10"/>
          <p:cNvSpPr>
            <a:spLocks noChangeArrowheads="1"/>
          </p:cNvSpPr>
          <p:nvPr/>
        </p:nvSpPr>
        <p:spPr bwMode="auto">
          <a:xfrm>
            <a:off x="4773613" y="33909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3282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1:4</a:t>
            </a:r>
          </a:p>
          <a:p>
            <a:r>
              <a:rPr lang="en-US" sz="4000" dirty="0" smtClean="0">
                <a:latin typeface="+mj-lt"/>
              </a:rPr>
              <a:t>So, 1</a:t>
            </a:r>
            <a:r>
              <a:rPr lang="en-US" sz="4000" baseline="30000" dirty="0" smtClean="0">
                <a:latin typeface="+mj-lt"/>
              </a:rPr>
              <a:t>3</a:t>
            </a:r>
            <a:r>
              <a:rPr lang="en-US" sz="4000" dirty="0" smtClean="0">
                <a:latin typeface="+mj-lt"/>
              </a:rPr>
              <a:t>:</a:t>
            </a:r>
            <a:r>
              <a:rPr lang="en-US" sz="4000" b="1" dirty="0" smtClean="0">
                <a:latin typeface="+mj-lt"/>
              </a:rPr>
              <a:t>4</a:t>
            </a:r>
            <a:r>
              <a:rPr lang="en-US" sz="4000" b="1" baseline="30000" dirty="0" smtClean="0">
                <a:latin typeface="+mj-lt"/>
              </a:rPr>
              <a:t>3</a:t>
            </a:r>
            <a:r>
              <a:rPr lang="en-US" sz="4000" baseline="30000" dirty="0" smtClean="0">
                <a:latin typeface="+mj-lt"/>
              </a:rPr>
              <a:t>  </a:t>
            </a:r>
            <a:r>
              <a:rPr lang="en-US" sz="4000" dirty="0" smtClean="0">
                <a:latin typeface="+mj-lt"/>
              </a:rPr>
              <a:t>means the volume would be </a:t>
            </a:r>
            <a:r>
              <a:rPr lang="en-US" sz="4000" b="1" dirty="0" smtClean="0">
                <a:latin typeface="+mj-lt"/>
              </a:rPr>
              <a:t>64 times </a:t>
            </a:r>
            <a:r>
              <a:rPr lang="en-US" sz="4000" dirty="0" smtClean="0">
                <a:latin typeface="+mj-lt"/>
              </a:rPr>
              <a:t>more volume.</a:t>
            </a:r>
            <a:endParaRPr lang="en-US" sz="4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535487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64 times 400 =</a:t>
            </a:r>
            <a:endParaRPr lang="en-US" sz="4800" dirty="0"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081179"/>
              </p:ext>
            </p:extLst>
          </p:nvPr>
        </p:nvGraphicFramePr>
        <p:xfrm>
          <a:off x="990600" y="5326796"/>
          <a:ext cx="7131745" cy="1378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3" imgW="1117440" imgH="215640" progId="Equation.DSMT4">
                  <p:embed/>
                </p:oleObj>
              </mc:Choice>
              <mc:Fallback>
                <p:oleObj name="Equation" r:id="rId3" imgW="111744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26796"/>
                        <a:ext cx="7131745" cy="1378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430213" y="3400425"/>
            <a:ext cx="2351087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619250" y="3905250"/>
            <a:ext cx="1143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230815" y="4940418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Arial" charset="0"/>
              </a:rPr>
              <a:t>1</a:t>
            </a:r>
            <a:r>
              <a:rPr lang="en-US" altLang="en-US" sz="2800" b="1" dirty="0" smtClean="0">
                <a:latin typeface="Arial" charset="0"/>
              </a:rPr>
              <a:t>6 cm.</a:t>
            </a:r>
            <a:endParaRPr lang="en-US" altLang="en-US" sz="2800" b="1" dirty="0">
              <a:latin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" y="152400"/>
            <a:ext cx="84582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chemeClr val="accent2"/>
                </a:solidFill>
                <a:latin typeface="+mj-lt"/>
              </a:rPr>
              <a:t>Volume of a Sphere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accent2"/>
                </a:solidFill>
                <a:latin typeface="+mj-lt"/>
              </a:rPr>
              <a:t>A sphere is inscribed in a cube-shaped box as pictured below.  To the nearest centimeter, what is the volume of the empty space in the box?</a:t>
            </a:r>
            <a:endParaRPr lang="en-US" altLang="en-US" sz="2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248" name="Oval 10"/>
          <p:cNvSpPr>
            <a:spLocks noChangeArrowheads="1"/>
          </p:cNvSpPr>
          <p:nvPr/>
        </p:nvSpPr>
        <p:spPr bwMode="auto">
          <a:xfrm>
            <a:off x="4773613" y="33909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6362700" y="3870325"/>
            <a:ext cx="152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6362700" y="3413125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" charset="0"/>
              </a:rPr>
              <a:t>10 in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870" y="2304035"/>
            <a:ext cx="2709530" cy="277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32096"/>
              </p:ext>
            </p:extLst>
          </p:nvPr>
        </p:nvGraphicFramePr>
        <p:xfrm>
          <a:off x="1081454" y="2318689"/>
          <a:ext cx="32004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3" name="Equation" r:id="rId4" imgW="1091880" imgH="393480" progId="Equation.DSMT4">
                  <p:embed/>
                </p:oleObj>
              </mc:Choice>
              <mc:Fallback>
                <p:oleObj name="Equation" r:id="rId4" imgW="10918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454" y="2318689"/>
                        <a:ext cx="320040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425251"/>
              </p:ext>
            </p:extLst>
          </p:nvPr>
        </p:nvGraphicFramePr>
        <p:xfrm>
          <a:off x="1066800" y="3870325"/>
          <a:ext cx="24939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4" name="Equation" r:id="rId6" imgW="850680" imgH="279360" progId="Equation.DSMT4">
                  <p:embed/>
                </p:oleObj>
              </mc:Choice>
              <mc:Fallback>
                <p:oleObj name="Equation" r:id="rId6" imgW="85068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70325"/>
                        <a:ext cx="2493962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066699"/>
              </p:ext>
            </p:extLst>
          </p:nvPr>
        </p:nvGraphicFramePr>
        <p:xfrm>
          <a:off x="76200" y="4724400"/>
          <a:ext cx="5257800" cy="119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5" name="Equation" r:id="rId8" imgW="1892160" imgH="431640" progId="Equation.DSMT4">
                  <p:embed/>
                </p:oleObj>
              </mc:Choice>
              <mc:Fallback>
                <p:oleObj name="Equation" r:id="rId8" imgW="189216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724400"/>
                        <a:ext cx="5257800" cy="119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068322"/>
              </p:ext>
            </p:extLst>
          </p:nvPr>
        </p:nvGraphicFramePr>
        <p:xfrm>
          <a:off x="76200" y="5867400"/>
          <a:ext cx="56356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6" name="Equation" r:id="rId10" imgW="1498320" imgH="253800" progId="Equation.DSMT4">
                  <p:embed/>
                </p:oleObj>
              </mc:Choice>
              <mc:Fallback>
                <p:oleObj name="Equation" r:id="rId10" imgW="14983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867400"/>
                        <a:ext cx="56356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9318533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098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Homework Practice Worksheet</a:t>
            </a:r>
            <a:endParaRPr lang="en-US" sz="60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352800"/>
            <a:ext cx="7315200" cy="3352800"/>
          </a:xfrm>
        </p:spPr>
        <p:txBody>
          <a:bodyPr/>
          <a:lstStyle/>
          <a:p>
            <a:endParaRPr lang="en-US" sz="54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r>
              <a:rPr lang="en-US" sz="4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#29 find volume only</a:t>
            </a:r>
            <a:endParaRPr lang="en-US" sz="48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u="sng" dirty="0" smtClean="0"/>
              <a:t>EOC Practice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-746125" y="229235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30480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hlinkClick r:id="rId2"/>
              </a:rPr>
              <a:t>Question of the Day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064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971800"/>
          </a:xfr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600" b="1" smtClean="0"/>
              <a:t>Day 26: Surface </a:t>
            </a:r>
            <a:r>
              <a:rPr lang="en-US" altLang="en-US" sz="6600" b="1" dirty="0" smtClean="0"/>
              <a:t>Area &amp; Volume of Spheres</a:t>
            </a:r>
          </a:p>
        </p:txBody>
      </p:sp>
    </p:spTree>
    <p:extLst>
      <p:ext uri="{BB962C8B-B14F-4D97-AF65-F5344CB8AC3E}">
        <p14:creationId xmlns:p14="http://schemas.microsoft.com/office/powerpoint/2010/main" val="5212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09700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8531" name="Line 3"/>
          <p:cNvSpPr>
            <a:spLocks noChangeShapeType="1"/>
          </p:cNvSpPr>
          <p:nvPr/>
        </p:nvSpPr>
        <p:spPr bwMode="auto">
          <a:xfrm>
            <a:off x="1295400" y="3314700"/>
            <a:ext cx="62484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-76200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dirty="0">
                <a:latin typeface="+mj-lt"/>
              </a:rPr>
              <a:t>If you cut a sphere right down the middle you would create two congruent halves called HEMISPHERES.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228600" y="4800600"/>
            <a:ext cx="86868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dirty="0">
                <a:latin typeface="+mj-lt"/>
              </a:rPr>
              <a:t>You can think of </a:t>
            </a:r>
            <a:r>
              <a:rPr lang="en-US" altLang="en-US" sz="3600" dirty="0" smtClean="0">
                <a:latin typeface="+mj-lt"/>
              </a:rPr>
              <a:t>Earth.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dirty="0" smtClean="0">
                <a:latin typeface="+mj-lt"/>
              </a:rPr>
              <a:t>The </a:t>
            </a:r>
            <a:r>
              <a:rPr lang="en-US" altLang="en-US" sz="3600" dirty="0">
                <a:latin typeface="+mj-lt"/>
              </a:rPr>
              <a:t>equator cuts </a:t>
            </a:r>
            <a:r>
              <a:rPr lang="en-US" altLang="en-US" sz="3600" dirty="0" smtClean="0">
                <a:latin typeface="+mj-lt"/>
              </a:rPr>
              <a:t>Earth </a:t>
            </a:r>
            <a:r>
              <a:rPr lang="en-US" altLang="en-US" sz="3600" dirty="0">
                <a:latin typeface="+mj-lt"/>
              </a:rPr>
              <a:t>into the northern and southern hemisphere.</a:t>
            </a: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animBg="1"/>
      <p:bldP spid="2785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13716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200" b="1" dirty="0">
                <a:solidFill>
                  <a:srgbClr val="990033"/>
                </a:solidFill>
                <a:latin typeface="+mj-lt"/>
              </a:rPr>
              <a:t>Look at the cross section formed when you cut a sphere in half.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1143000" y="2514600"/>
            <a:ext cx="7239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600" b="1" i="1" dirty="0">
                <a:latin typeface="+mj-lt"/>
              </a:rPr>
              <a:t>What shape is it?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0" y="4495800"/>
            <a:ext cx="9144000" cy="144655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latin typeface="+mj-lt"/>
              </a:rPr>
              <a:t>A circle!!!  This is called the </a:t>
            </a:r>
            <a:r>
              <a:rPr lang="en-US" altLang="en-US" sz="4400" b="1" dirty="0">
                <a:solidFill>
                  <a:schemeClr val="accent2"/>
                </a:solidFill>
                <a:latin typeface="+mj-lt"/>
              </a:rPr>
              <a:t>GREAT CIRCLE</a:t>
            </a:r>
            <a:r>
              <a:rPr lang="en-US" altLang="en-US" sz="4400" b="1" dirty="0">
                <a:latin typeface="+mj-lt"/>
              </a:rPr>
              <a:t> of the sphere.</a:t>
            </a: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autoUpdateAnimBg="0"/>
      <p:bldP spid="27955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66800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2819400" y="24384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267200" y="2743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419600" y="2895600"/>
            <a:ext cx="152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876800" y="2438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smtClean="0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85800" y="228600"/>
            <a:ext cx="75438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rgbClr val="333399"/>
                </a:solidFill>
                <a:latin typeface="Century Gothic"/>
              </a:rPr>
              <a:t>Radius of a Sphere</a:t>
            </a:r>
          </a:p>
        </p:txBody>
      </p:sp>
    </p:spTree>
    <p:extLst>
      <p:ext uri="{BB962C8B-B14F-4D97-AF65-F5344CB8AC3E}">
        <p14:creationId xmlns:p14="http://schemas.microsoft.com/office/powerpoint/2010/main" val="33264512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2392363"/>
          </a:xfrm>
        </p:spPr>
        <p:txBody>
          <a:bodyPr/>
          <a:lstStyle/>
          <a:p>
            <a:pPr eaLnBrk="1" hangingPunct="1"/>
            <a:r>
              <a:rPr lang="en-US" altLang="en-US" sz="8000" b="1" smtClean="0">
                <a:solidFill>
                  <a:srgbClr val="0000FF"/>
                </a:solidFill>
              </a:rPr>
              <a:t>Surface Area of a Sphere</a:t>
            </a:r>
          </a:p>
        </p:txBody>
      </p:sp>
      <p:graphicFrame>
        <p:nvGraphicFramePr>
          <p:cNvPr id="30723" name="Object 2"/>
          <p:cNvGraphicFramePr>
            <a:graphicFrameLocks noChangeAspect="1"/>
          </p:cNvGraphicFramePr>
          <p:nvPr/>
        </p:nvGraphicFramePr>
        <p:xfrm>
          <a:off x="838200" y="2743200"/>
          <a:ext cx="79724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Equation" r:id="rId4" imgW="685800" imgH="203200" progId="Equation.DSMT4">
                  <p:embed/>
                </p:oleObj>
              </mc:Choice>
              <mc:Fallback>
                <p:oleObj name="Equation" r:id="rId4" imgW="6858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797242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330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p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4625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544513" y="27940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981200" y="3121025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2133600" y="3273425"/>
            <a:ext cx="152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362200" y="2743200"/>
            <a:ext cx="1447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latin typeface="Century Gothic"/>
              </a:rPr>
              <a:t>8 in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6200" y="152400"/>
            <a:ext cx="85344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333399"/>
                </a:solidFill>
                <a:latin typeface="Century Gothic"/>
              </a:rPr>
              <a:t>Surface Area of a Sphere</a:t>
            </a:r>
          </a:p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33399"/>
                </a:solidFill>
                <a:latin typeface="Century Gothic"/>
              </a:rPr>
              <a:t>(round to the nearest hundredths)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81289"/>
              </p:ext>
            </p:extLst>
          </p:nvPr>
        </p:nvGraphicFramePr>
        <p:xfrm>
          <a:off x="1025267" y="4999648"/>
          <a:ext cx="8083564" cy="153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Equation" r:id="rId4" imgW="1066680" imgH="203040" progId="Equation.DSMT4">
                  <p:embed/>
                </p:oleObj>
              </mc:Choice>
              <mc:Fallback>
                <p:oleObj name="Equation" r:id="rId4" imgW="10666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267" y="4999648"/>
                        <a:ext cx="8083564" cy="153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430889"/>
              </p:ext>
            </p:extLst>
          </p:nvPr>
        </p:nvGraphicFramePr>
        <p:xfrm>
          <a:off x="3886200" y="1155700"/>
          <a:ext cx="4576763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155700"/>
                        <a:ext cx="4576763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14011"/>
              </p:ext>
            </p:extLst>
          </p:nvPr>
        </p:nvGraphicFramePr>
        <p:xfrm>
          <a:off x="3865562" y="3057769"/>
          <a:ext cx="47450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name="Equation" r:id="rId8" imgW="711000" imgH="203040" progId="Equation.DSMT4">
                  <p:embed/>
                </p:oleObj>
              </mc:Choice>
              <mc:Fallback>
                <p:oleObj name="Equation" r:id="rId8" imgW="7110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2" y="3057769"/>
                        <a:ext cx="47450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96072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p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2225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620713" y="26416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2057400" y="2968625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609600" y="3121025"/>
            <a:ext cx="3124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24000" y="2511425"/>
            <a:ext cx="24765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latin typeface="Century Gothic"/>
              </a:rPr>
              <a:t>10 cm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0" y="0"/>
            <a:ext cx="81534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333399"/>
                </a:solidFill>
                <a:latin typeface="Century Gothic"/>
              </a:rPr>
              <a:t>Surface Area of a Sphere</a:t>
            </a:r>
          </a:p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33399"/>
                </a:solidFill>
                <a:latin typeface="Century Gothic"/>
              </a:rPr>
              <a:t>(round to the nearest hundredths)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640955"/>
              </p:ext>
            </p:extLst>
          </p:nvPr>
        </p:nvGraphicFramePr>
        <p:xfrm>
          <a:off x="1066800" y="5181600"/>
          <a:ext cx="79740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Equation" r:id="rId4" imgW="1180800" imgH="203040" progId="Equation.DSMT4">
                  <p:embed/>
                </p:oleObj>
              </mc:Choice>
              <mc:Fallback>
                <p:oleObj name="Equation" r:id="rId4" imgW="118080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81600"/>
                        <a:ext cx="79740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430889"/>
              </p:ext>
            </p:extLst>
          </p:nvPr>
        </p:nvGraphicFramePr>
        <p:xfrm>
          <a:off x="3886200" y="1155700"/>
          <a:ext cx="4576931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155700"/>
                        <a:ext cx="4576931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56559"/>
              </p:ext>
            </p:extLst>
          </p:nvPr>
        </p:nvGraphicFramePr>
        <p:xfrm>
          <a:off x="3733800" y="3104173"/>
          <a:ext cx="4745037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8" imgW="711000" imgH="203040" progId="Equation.DSMT4">
                  <p:embed/>
                </p:oleObj>
              </mc:Choice>
              <mc:Fallback>
                <p:oleObj name="Equation" r:id="rId8" imgW="7110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104173"/>
                        <a:ext cx="4745037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355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426</Words>
  <Application>Microsoft Macintosh PowerPoint</Application>
  <PresentationFormat>On-screen Show (4:3)</PresentationFormat>
  <Paragraphs>63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Default Design</vt:lpstr>
      <vt:lpstr>2_Default Design</vt:lpstr>
      <vt:lpstr>3_Default Design</vt:lpstr>
      <vt:lpstr>Equation</vt:lpstr>
      <vt:lpstr>PowerPoint Presentation</vt:lpstr>
      <vt:lpstr>EOC Practice</vt:lpstr>
      <vt:lpstr>Day 26: Surface Area &amp; Volume of Spheres</vt:lpstr>
      <vt:lpstr>PowerPoint Presentation</vt:lpstr>
      <vt:lpstr>PowerPoint Presentation</vt:lpstr>
      <vt:lpstr>PowerPoint Presentation</vt:lpstr>
      <vt:lpstr>Surface Area of a Sphere</vt:lpstr>
      <vt:lpstr>PowerPoint Presentation</vt:lpstr>
      <vt:lpstr>PowerPoint Presentation</vt:lpstr>
      <vt:lpstr>Volume of a Sphere</vt:lpstr>
      <vt:lpstr>PowerPoint Presentation</vt:lpstr>
      <vt:lpstr>PowerPoint Presentation</vt:lpstr>
      <vt:lpstr>PowerPoint Presentation</vt:lpstr>
      <vt:lpstr>Ratio Relationships</vt:lpstr>
      <vt:lpstr>PowerPoint Presentation</vt:lpstr>
      <vt:lpstr>PowerPoint Presentation</vt:lpstr>
      <vt:lpstr>PowerPoint Presentation</vt:lpstr>
      <vt:lpstr>Homework Practice Worksheet</vt:lpstr>
    </vt:vector>
  </TitlesOfParts>
  <Company>MCEACHERN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Rukayat Giwa</cp:lastModifiedBy>
  <cp:revision>85</cp:revision>
  <cp:lastPrinted>2014-04-07T17:53:44Z</cp:lastPrinted>
  <dcterms:created xsi:type="dcterms:W3CDTF">2002-02-14T15:27:49Z</dcterms:created>
  <dcterms:modified xsi:type="dcterms:W3CDTF">2014-12-03T08:39:48Z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</Properties>
</file>