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08" r:id="rId3"/>
    <p:sldMasterId id="2147483732" r:id="rId4"/>
    <p:sldMasterId id="2147483744" r:id="rId5"/>
    <p:sldMasterId id="2147483755" r:id="rId6"/>
    <p:sldMasterId id="2147483766" r:id="rId7"/>
    <p:sldMasterId id="2147483778" r:id="rId8"/>
    <p:sldMasterId id="2147483790" r:id="rId9"/>
  </p:sldMasterIdLst>
  <p:notesMasterIdLst>
    <p:notesMasterId r:id="rId38"/>
  </p:notesMasterIdLst>
  <p:handoutMasterIdLst>
    <p:handoutMasterId r:id="rId39"/>
  </p:handoutMasterIdLst>
  <p:sldIdLst>
    <p:sldId id="358" r:id="rId10"/>
    <p:sldId id="370" r:id="rId11"/>
    <p:sldId id="355" r:id="rId12"/>
    <p:sldId id="315" r:id="rId13"/>
    <p:sldId id="324" r:id="rId14"/>
    <p:sldId id="352" r:id="rId15"/>
    <p:sldId id="356" r:id="rId16"/>
    <p:sldId id="337" r:id="rId17"/>
    <p:sldId id="360" r:id="rId18"/>
    <p:sldId id="320" r:id="rId19"/>
    <p:sldId id="318" r:id="rId20"/>
    <p:sldId id="351" r:id="rId21"/>
    <p:sldId id="353" r:id="rId22"/>
    <p:sldId id="348" r:id="rId23"/>
    <p:sldId id="349" r:id="rId24"/>
    <p:sldId id="328" r:id="rId25"/>
    <p:sldId id="329" r:id="rId26"/>
    <p:sldId id="330" r:id="rId27"/>
    <p:sldId id="331" r:id="rId28"/>
    <p:sldId id="363" r:id="rId29"/>
    <p:sldId id="364" r:id="rId30"/>
    <p:sldId id="365" r:id="rId31"/>
    <p:sldId id="369" r:id="rId32"/>
    <p:sldId id="366" r:id="rId33"/>
    <p:sldId id="367" r:id="rId34"/>
    <p:sldId id="368" r:id="rId35"/>
    <p:sldId id="354" r:id="rId36"/>
    <p:sldId id="372" r:id="rId3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FF3300"/>
    <a:srgbClr val="FFFF00"/>
    <a:srgbClr val="00FF00"/>
    <a:srgbClr val="FF6600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6532" autoAdjust="0"/>
  </p:normalViewPr>
  <p:slideViewPr>
    <p:cSldViewPr>
      <p:cViewPr>
        <p:scale>
          <a:sx n="60" d="100"/>
          <a:sy n="60" d="100"/>
        </p:scale>
        <p:origin x="-158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15" cy="4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t" anchorCtr="0" compatLnSpc="1">
            <a:prstTxWarp prst="textNoShape">
              <a:avLst/>
            </a:prstTxWarp>
          </a:bodyPr>
          <a:lstStyle>
            <a:lvl1pPr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88" y="0"/>
            <a:ext cx="2972214" cy="4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t" anchorCtr="0" compatLnSpc="1">
            <a:prstTxWarp prst="textNoShape">
              <a:avLst/>
            </a:prstTxWarp>
          </a:bodyPr>
          <a:lstStyle>
            <a:lvl1pPr algn="r"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15"/>
            <a:ext cx="2972215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b" anchorCtr="0" compatLnSpc="1">
            <a:prstTxWarp prst="textNoShape">
              <a:avLst/>
            </a:prstTxWarp>
          </a:bodyPr>
          <a:lstStyle>
            <a:lvl1pPr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88" y="8739115"/>
            <a:ext cx="2972214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b" anchorCtr="0" compatLnSpc="1">
            <a:prstTxWarp prst="textNoShape">
              <a:avLst/>
            </a:prstTxWarp>
          </a:bodyPr>
          <a:lstStyle>
            <a:lvl1pPr algn="r" defTabSz="917929">
              <a:defRPr sz="1200"/>
            </a:lvl1pPr>
          </a:lstStyle>
          <a:p>
            <a:pPr>
              <a:defRPr/>
            </a:pPr>
            <a:fld id="{51C99A89-5E06-4F2B-81EB-CEC4A15B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15" cy="4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t" anchorCtr="0" compatLnSpc="1">
            <a:prstTxWarp prst="textNoShape">
              <a:avLst/>
            </a:prstTxWarp>
          </a:bodyPr>
          <a:lstStyle>
            <a:lvl1pPr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88" y="0"/>
            <a:ext cx="2972214" cy="4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t" anchorCtr="0" compatLnSpc="1">
            <a:prstTxWarp prst="textNoShape">
              <a:avLst/>
            </a:prstTxWarp>
          </a:bodyPr>
          <a:lstStyle>
            <a:lvl1pPr algn="r"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0563"/>
            <a:ext cx="4595812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125" y="4370344"/>
            <a:ext cx="5027750" cy="41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15"/>
            <a:ext cx="2972215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b" anchorCtr="0" compatLnSpc="1">
            <a:prstTxWarp prst="textNoShape">
              <a:avLst/>
            </a:prstTxWarp>
          </a:bodyPr>
          <a:lstStyle>
            <a:lvl1pPr defTabSz="91792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88" y="8739115"/>
            <a:ext cx="2972214" cy="4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8" tIns="45873" rIns="91748" bIns="45873" numCol="1" anchor="b" anchorCtr="0" compatLnSpc="1">
            <a:prstTxWarp prst="textNoShape">
              <a:avLst/>
            </a:prstTxWarp>
          </a:bodyPr>
          <a:lstStyle>
            <a:lvl1pPr algn="r" defTabSz="917929">
              <a:defRPr sz="1200"/>
            </a:lvl1pPr>
          </a:lstStyle>
          <a:p>
            <a:pPr>
              <a:defRPr/>
            </a:pPr>
            <a:fld id="{5F130B52-E628-4048-A71E-79674AA7E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6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509C1-7FAA-4AA5-BCA5-E105EA32C44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509C1-7FAA-4AA5-BCA5-E105EA32C44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509C1-7FAA-4AA5-BCA5-E105EA32C4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Emphasize that the chords are NOT congruent or bisected!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261F2-0CF4-4851-B74F-A20DAB24D04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DEBF2-F456-4DB2-BD11-5103DBD3132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ED92-29A4-4169-9B8F-E33440D4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72F3-0A4C-4170-80B6-AFD007DD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67C8-BB4C-4095-8DB1-DA6F83E7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21AB-8D58-436A-86B2-BBAAEB78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64AD-F341-423D-99F8-52C09A0D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8E4E-05E6-40DE-8283-6F047D281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0A2E-B4BD-4394-9A86-8D8B423D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1688-A977-4E4B-AD54-30AB1FBB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97C6-81FC-4FD4-8646-F05BA4291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5ABA-ED42-4DA3-87FB-592657F2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65B7-CFB7-48F2-9D85-8C15ACC1B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7BB6-5E6F-4059-A6BB-1F06C08C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1A01-CBB9-4994-87B6-DA1A60860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FF47-B169-41CD-99B2-8EF65F5E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647C-CF19-4E99-A125-B51BBFD6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7BB6-5E6F-4059-A6BB-1F06C08C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2DBA-E87F-405C-9E94-43A7557A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7D2B-CF26-480B-A4E2-B8A09611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BF36-A801-4728-BF5C-E99CD6D7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D05B-5BDC-42A3-B084-CF036E7B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B4AD-C696-459E-9817-50FCE498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66AA-B6F0-42B0-BA86-DFA66C44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2DBA-E87F-405C-9E94-43A7557A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9F37-831A-47BA-8C10-F9C43EFB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72F3-0A4C-4170-80B6-AFD007DD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67C8-BB4C-4095-8DB1-DA6F83E7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0EAD-805E-4D38-93CB-5609C06CDFD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71B37-00EC-4D46-9798-04D4E66EF5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40EB1-8E2E-453D-9A88-221C9734DE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07AE-F389-4148-AFDC-01AB2C4FCE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B73CC-79CA-478B-B8F9-D6C1F2658F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32228-D6AF-4C1E-B8D9-ECDEC62A0F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6FBD0-FA3D-42A5-8658-A6F18DABE2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7D2B-CF26-480B-A4E2-B8A09611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2AD1-675E-4943-9676-B00B2128DEA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448C-96A8-4A63-B971-12DBA58E141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DECA7-AFED-495F-A984-7F61CAB1F3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C421-9BA3-4217-9319-AB2D41F243B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03D01A-B2B5-4756-A002-FABF66361445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6675CB-4A1E-4BEE-A942-10E0921477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400ED7-A030-4EFF-B2C3-0AD0E35101E5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6FC3D2-57CA-4A68-8DA2-D018B21A26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9799B9-61FF-4904-81A3-654307033627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3758CC-4EFF-4C3F-AFD3-271A862ACE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9A5C94-9BC0-4FFA-A388-B94DF5DC090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DE70F4-418A-4342-B11E-DC3358BFD6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12B033-499F-4227-B292-3E07484209FC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BF48AB-CBEC-4773-98B5-8FC11A1041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AF03E-D2C1-465C-9982-717B815157CF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DC19CC-D868-4684-977F-1A4624424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BF36-A801-4728-BF5C-E99CD6D7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490AE9-3B89-4896-9DA5-114B10D310D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29A00-7A09-45F2-A4A2-1682337416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7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09F6BE-4C73-49F6-9A18-B63B06EE7E8F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FBE159-81DE-44DE-8814-4AC719774A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4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3F9407-1F9E-495F-8109-3CA3CD38387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4BFC87-9C81-4ACF-BD98-966483C3D8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4DB5C0-1E15-43C2-86C0-8E90B36891EB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F304FB-1993-4893-A1CA-0927D962E5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03D01A-B2B5-4756-A002-FABF66361445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6675CB-4A1E-4BEE-A942-10E0921477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400ED7-A030-4EFF-B2C3-0AD0E35101E5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6FC3D2-57CA-4A68-8DA2-D018B21A26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9799B9-61FF-4904-81A3-654307033627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3758CC-4EFF-4C3F-AFD3-271A862ACE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9A5C94-9BC0-4FFA-A388-B94DF5DC090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DE70F4-418A-4342-B11E-DC3358BFD6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12B033-499F-4227-B292-3E07484209FC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BF48AB-CBEC-4773-98B5-8FC11A1041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AF03E-D2C1-465C-9982-717B815157CF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DC19CC-D868-4684-977F-1A4624424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D05B-5BDC-42A3-B084-CF036E7B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490AE9-3B89-4896-9DA5-114B10D310D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29A00-7A09-45F2-A4A2-1682337416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7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09F6BE-4C73-49F6-9A18-B63B06EE7E8F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FBE159-81DE-44DE-8814-4AC719774A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4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3F9407-1F9E-495F-8109-3CA3CD38387A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4BFC87-9C81-4ACF-BD98-966483C3D8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4DB5C0-1E15-43C2-86C0-8E90B36891EB}" type="datetimeFigureOut">
              <a:rPr lang="zh-CN" altLang="en-US"/>
              <a:pPr/>
              <a:t>11/20/14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F304FB-1993-4893-A1CA-0927D962E5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C000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B4AD-C696-459E-9817-50FCE498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7BB6-5E6F-4059-A6BB-1F06C08C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2DBA-E87F-405C-9E94-43A7557A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7D2B-CF26-480B-A4E2-B8A09611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BF36-A801-4728-BF5C-E99CD6D7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D05B-5BDC-42A3-B084-CF036E7B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66AA-B6F0-42B0-BA86-DFA66C44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B4AD-C696-459E-9817-50FCE498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66AA-B6F0-42B0-BA86-DFA66C44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9F37-831A-47BA-8C10-F9C43EFB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72F3-0A4C-4170-80B6-AFD007DD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67C8-BB4C-4095-8DB1-DA6F83E7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ED92-29A4-4169-9B8F-E33440D493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7BB6-5E6F-4059-A6BB-1F06C08CE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2DBA-E87F-405C-9E94-43A7557A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7D2B-CF26-480B-A4E2-B8A096115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BF36-A801-4728-BF5C-E99CD6D7C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9F37-831A-47BA-8C10-F9C43EFB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D05B-5BDC-42A3-B084-CF036E7B7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B4AD-C696-459E-9817-50FCE498B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66AA-B6F0-42B0-BA86-DFA66C447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9F37-831A-47BA-8C10-F9C43EFBCF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72F3-0A4C-4170-80B6-AFD007DD83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67C8-BB4C-4095-8DB1-DA6F83E7C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EC6784-580E-406F-BABA-025585F85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DFE266B-1D2A-46BC-8F8E-C94A2B6D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EC6784-580E-406F-BABA-025585F85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9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6ADDD0-467D-4C49-8960-654D5BA0A6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11/20/14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4ED7F-80F0-4925-8D3C-3F12154E27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94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EC6784-580E-406F-BABA-025585F85D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1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7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314826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</a:t>
            </a:r>
            <a:r>
              <a:rPr lang="en-US" sz="6000" dirty="0"/>
              <a:t>F</a:t>
            </a:r>
            <a:r>
              <a:rPr lang="en-US" sz="6000" dirty="0" smtClean="0"/>
              <a:t>ind the Area</a:t>
            </a:r>
            <a:endParaRPr lang="en-US" sz="6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9112" r="72750" b="30444"/>
          <a:stretch/>
        </p:blipFill>
        <p:spPr bwMode="auto">
          <a:xfrm>
            <a:off x="304800" y="2454026"/>
            <a:ext cx="3508942" cy="311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29333" r="20000" b="35333"/>
          <a:stretch/>
        </p:blipFill>
        <p:spPr bwMode="auto">
          <a:xfrm>
            <a:off x="4648200" y="2454026"/>
            <a:ext cx="4276226" cy="29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76399"/>
              </p:ext>
            </p:extLst>
          </p:nvPr>
        </p:nvGraphicFramePr>
        <p:xfrm>
          <a:off x="1191763" y="4114800"/>
          <a:ext cx="173501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4" imgW="469800" imgH="164880" progId="Equation.DSMT4">
                  <p:embed/>
                </p:oleObj>
              </mc:Choice>
              <mc:Fallback>
                <p:oleObj name="Equation" r:id="rId4" imgW="469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763" y="4114800"/>
                        <a:ext cx="1735016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23614"/>
              </p:ext>
            </p:extLst>
          </p:nvPr>
        </p:nvGraphicFramePr>
        <p:xfrm>
          <a:off x="7162800" y="2506484"/>
          <a:ext cx="1735138" cy="107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506484"/>
                        <a:ext cx="1735138" cy="1074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72154"/>
              </p:ext>
            </p:extLst>
          </p:nvPr>
        </p:nvGraphicFramePr>
        <p:xfrm>
          <a:off x="228600" y="5645150"/>
          <a:ext cx="369510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Equation" r:id="rId8" imgW="761760" imgH="203040" progId="Equation.DSMT4">
                  <p:embed/>
                </p:oleObj>
              </mc:Choice>
              <mc:Fallback>
                <p:oleObj name="Equation" r:id="rId8" imgW="7617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45150"/>
                        <a:ext cx="369510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880110"/>
              </p:ext>
            </p:extLst>
          </p:nvPr>
        </p:nvGraphicFramePr>
        <p:xfrm>
          <a:off x="4770438" y="5643563"/>
          <a:ext cx="4097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5643563"/>
                        <a:ext cx="4097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23081" y="76200"/>
            <a:ext cx="816371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latin typeface="+mj-lt"/>
              </a:rPr>
              <a:t>IN </a:t>
            </a:r>
            <a:r>
              <a:rPr lang="en-US" sz="4400" dirty="0">
                <a:latin typeface="+mj-lt"/>
                <a:sym typeface="Wingdings" pitchFamily="2" charset="2"/>
              </a:rPr>
              <a:t>Q</a:t>
            </a:r>
            <a:r>
              <a:rPr lang="en-US" sz="4400" dirty="0">
                <a:latin typeface="+mj-lt"/>
              </a:rPr>
              <a:t>, KL </a:t>
            </a:r>
            <a:r>
              <a:rPr lang="en-US" sz="4400" dirty="0">
                <a:latin typeface="+mj-lt"/>
                <a:sym typeface="Symbol" pitchFamily="18" charset="2"/>
              </a:rPr>
              <a:t> LZ. </a:t>
            </a:r>
            <a:r>
              <a:rPr lang="en-US" sz="4400" dirty="0" smtClean="0">
                <a:latin typeface="+mj-lt"/>
                <a:sym typeface="Symbol" pitchFamily="18" charset="2"/>
              </a:rPr>
              <a:t>If </a:t>
            </a:r>
            <a:r>
              <a:rPr lang="en-US" sz="4400" b="1" dirty="0">
                <a:latin typeface="+mj-lt"/>
                <a:sym typeface="Symbol" pitchFamily="18" charset="2"/>
              </a:rPr>
              <a:t>CK = </a:t>
            </a:r>
            <a:r>
              <a:rPr lang="en-US" sz="4400" b="1" dirty="0" smtClean="0">
                <a:latin typeface="+mj-lt"/>
                <a:sym typeface="Symbol" pitchFamily="18" charset="2"/>
              </a:rPr>
              <a:t>2x </a:t>
            </a:r>
            <a:r>
              <a:rPr lang="en-US" sz="4400" b="1" dirty="0">
                <a:latin typeface="+mj-lt"/>
                <a:sym typeface="Symbol" pitchFamily="18" charset="2"/>
              </a:rPr>
              <a:t>+ 3 </a:t>
            </a:r>
            <a:r>
              <a:rPr lang="en-US" sz="4400" dirty="0" smtClean="0">
                <a:latin typeface="+mj-lt"/>
                <a:sym typeface="Symbol" pitchFamily="18" charset="2"/>
              </a:rPr>
              <a:t>and  </a:t>
            </a:r>
            <a:r>
              <a:rPr lang="en-US" sz="4400" b="1" dirty="0">
                <a:latin typeface="+mj-lt"/>
                <a:sym typeface="Symbol" pitchFamily="18" charset="2"/>
              </a:rPr>
              <a:t>CZ = 4x</a:t>
            </a:r>
            <a:r>
              <a:rPr lang="en-US" sz="4400" dirty="0">
                <a:latin typeface="+mj-lt"/>
                <a:sym typeface="Symbol" pitchFamily="18" charset="2"/>
              </a:rPr>
              <a:t>, find x</a:t>
            </a:r>
            <a:r>
              <a:rPr lang="en-US" sz="4400" dirty="0">
                <a:latin typeface="+mj-lt"/>
              </a:rPr>
              <a:t>.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457200" y="1752600"/>
            <a:ext cx="3276600" cy="3505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685800" y="44196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057400" y="35814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1981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505200" y="4343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K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1905000" y="2946400"/>
            <a:ext cx="496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ahoma" pitchFamily="34" charset="0"/>
              </a:rPr>
              <a:t>Q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057400" y="38608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ahoma" pitchFamily="34" charset="0"/>
              </a:rPr>
              <a:t>C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1905000" y="5156200"/>
            <a:ext cx="41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ahoma" pitchFamily="34" charset="0"/>
              </a:rPr>
              <a:t>L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304800" y="4165600"/>
            <a:ext cx="43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ahoma" pitchFamily="34" charset="0"/>
              </a:rPr>
              <a:t>Z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562600" y="36576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solidFill>
                  <a:srgbClr val="FF33CC"/>
                </a:solidFill>
                <a:latin typeface="+mj-lt"/>
              </a:rPr>
              <a:t>x = 1.5</a:t>
            </a:r>
          </a:p>
        </p:txBody>
      </p:sp>
      <p:sp>
        <p:nvSpPr>
          <p:cNvPr id="12301" name="Arc 14"/>
          <p:cNvSpPr>
            <a:spLocks/>
          </p:cNvSpPr>
          <p:nvPr/>
        </p:nvSpPr>
        <p:spPr bwMode="auto">
          <a:xfrm rot="-2522344">
            <a:off x="2608858" y="2286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04838311 w 21600"/>
              <a:gd name="T3" fmla="*/ 204838311 h 21600"/>
              <a:gd name="T4" fmla="*/ 0 w 21600"/>
              <a:gd name="T5" fmla="*/ 2048383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rc 15"/>
          <p:cNvSpPr>
            <a:spLocks/>
          </p:cNvSpPr>
          <p:nvPr/>
        </p:nvSpPr>
        <p:spPr bwMode="auto">
          <a:xfrm rot="19077656">
            <a:off x="3828058" y="170458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04838311 w 21600"/>
              <a:gd name="T3" fmla="*/ 204838311 h 21600"/>
              <a:gd name="T4" fmla="*/ 0 w 21600"/>
              <a:gd name="T5" fmla="*/ 2048383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52047"/>
              </p:ext>
            </p:extLst>
          </p:nvPr>
        </p:nvGraphicFramePr>
        <p:xfrm>
          <a:off x="4082058" y="2433240"/>
          <a:ext cx="4394280" cy="102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3" imgW="761760" imgH="177480" progId="Equation.DSMT4">
                  <p:embed/>
                </p:oleObj>
              </mc:Choice>
              <mc:Fallback>
                <p:oleObj name="Equation" r:id="rId3" imgW="7617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058" y="2433240"/>
                        <a:ext cx="4394280" cy="102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7181" y="257175"/>
            <a:ext cx="79779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+mj-lt"/>
              </a:rPr>
              <a:t>In </a:t>
            </a:r>
            <a:r>
              <a:rPr lang="en-US" sz="4400" dirty="0">
                <a:latin typeface="+mj-lt"/>
                <a:sym typeface="Wingdings" pitchFamily="2" charset="2"/>
              </a:rPr>
              <a:t>P</a:t>
            </a:r>
            <a:r>
              <a:rPr lang="en-US" sz="4400" dirty="0">
                <a:latin typeface="+mj-lt"/>
              </a:rPr>
              <a:t>, if PM </a:t>
            </a:r>
            <a:r>
              <a:rPr lang="en-US" sz="4400" dirty="0">
                <a:latin typeface="+mj-lt"/>
                <a:sym typeface="Symbol" pitchFamily="18" charset="2"/>
              </a:rPr>
              <a:t> AT, </a:t>
            </a:r>
            <a:r>
              <a:rPr lang="en-US" sz="4400" b="1" dirty="0">
                <a:latin typeface="+mj-lt"/>
                <a:sym typeface="Symbol" pitchFamily="18" charset="2"/>
              </a:rPr>
              <a:t>PT = 10</a:t>
            </a:r>
            <a:r>
              <a:rPr lang="en-US" sz="4400" dirty="0">
                <a:latin typeface="+mj-lt"/>
                <a:sym typeface="Symbol" pitchFamily="18" charset="2"/>
              </a:rPr>
              <a:t>, and </a:t>
            </a:r>
            <a:r>
              <a:rPr lang="en-US" sz="4400" b="1" dirty="0">
                <a:latin typeface="+mj-lt"/>
                <a:sym typeface="Symbol" pitchFamily="18" charset="2"/>
              </a:rPr>
              <a:t>PM = 8</a:t>
            </a:r>
            <a:r>
              <a:rPr lang="en-US" sz="4400" dirty="0">
                <a:latin typeface="+mj-lt"/>
                <a:sym typeface="Symbol" pitchFamily="18" charset="2"/>
              </a:rPr>
              <a:t>, find </a:t>
            </a:r>
            <a:r>
              <a:rPr lang="en-US" sz="4400" b="1" dirty="0">
                <a:latin typeface="+mj-lt"/>
                <a:sym typeface="Symbol" pitchFamily="18" charset="2"/>
              </a:rPr>
              <a:t>AT</a:t>
            </a:r>
            <a:r>
              <a:rPr lang="en-US" sz="4400" dirty="0">
                <a:latin typeface="+mj-lt"/>
                <a:sym typeface="Symbol" pitchFamily="18" charset="2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2697162"/>
            <a:ext cx="3429000" cy="3703638"/>
            <a:chOff x="76200" y="2697162"/>
            <a:chExt cx="2362200" cy="2408238"/>
          </a:xfrm>
        </p:grpSpPr>
        <p:sp>
          <p:nvSpPr>
            <p:cNvPr id="13315" name="Oval 4"/>
            <p:cNvSpPr>
              <a:spLocks noChangeArrowheads="1"/>
            </p:cNvSpPr>
            <p:nvPr/>
          </p:nvSpPr>
          <p:spPr bwMode="auto">
            <a:xfrm>
              <a:off x="457200" y="2697162"/>
              <a:ext cx="1981200" cy="1905000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Line 5"/>
            <p:cNvSpPr>
              <a:spLocks noChangeShapeType="1"/>
            </p:cNvSpPr>
            <p:nvPr/>
          </p:nvSpPr>
          <p:spPr bwMode="auto">
            <a:xfrm>
              <a:off x="457200" y="3611562"/>
              <a:ext cx="13716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 flipV="1">
              <a:off x="860425" y="2816225"/>
              <a:ext cx="106680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 flipH="1" flipV="1">
              <a:off x="1447800" y="3535362"/>
              <a:ext cx="3810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828800" y="4525962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ahoma" pitchFamily="34" charset="0"/>
                </a:rPr>
                <a:t>T</a:t>
              </a:r>
            </a:p>
          </p:txBody>
        </p: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76200" y="3128962"/>
              <a:ext cx="4619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838200" y="3509962"/>
              <a:ext cx="54768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Tahoma" pitchFamily="34" charset="0"/>
                </a:rPr>
                <a:t>M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1165225" y="3051175"/>
              <a:ext cx="4508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Tahoma" pitchFamily="34" charset="0"/>
                </a:rPr>
                <a:t>P</a:t>
              </a:r>
            </a:p>
          </p:txBody>
        </p:sp>
        <p:sp>
          <p:nvSpPr>
            <p:cNvPr id="13323" name="Oval 12"/>
            <p:cNvSpPr>
              <a:spLocks noChangeArrowheads="1"/>
            </p:cNvSpPr>
            <p:nvPr/>
          </p:nvSpPr>
          <p:spPr bwMode="auto">
            <a:xfrm>
              <a:off x="1349375" y="347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486400" y="44196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latin typeface="+mj-lt"/>
              </a:rPr>
              <a:t>MT = 6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5181600" y="5486400"/>
            <a:ext cx="3733800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00" b="1" dirty="0">
                <a:solidFill>
                  <a:srgbClr val="FF33CC"/>
                </a:solidFill>
                <a:latin typeface="+mj-lt"/>
              </a:rPr>
              <a:t>AT = 12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35517"/>
              </p:ext>
            </p:extLst>
          </p:nvPr>
        </p:nvGraphicFramePr>
        <p:xfrm>
          <a:off x="3810000" y="1520825"/>
          <a:ext cx="4653841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3" imgW="1104840" imgH="279360" progId="Equation.DSMT4">
                  <p:embed/>
                </p:oleObj>
              </mc:Choice>
              <mc:Fallback>
                <p:oleObj name="Equation" r:id="rId3" imgW="11048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520825"/>
                        <a:ext cx="4653841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36888"/>
              </p:ext>
            </p:extLst>
          </p:nvPr>
        </p:nvGraphicFramePr>
        <p:xfrm>
          <a:off x="3670300" y="2495491"/>
          <a:ext cx="486886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5" imgW="1155600" imgH="279360" progId="Equation.DSMT4">
                  <p:embed/>
                </p:oleObj>
              </mc:Choice>
              <mc:Fallback>
                <p:oleObj name="Equation" r:id="rId5" imgW="11556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495491"/>
                        <a:ext cx="4868862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80325"/>
              </p:ext>
            </p:extLst>
          </p:nvPr>
        </p:nvGraphicFramePr>
        <p:xfrm>
          <a:off x="5021263" y="3398064"/>
          <a:ext cx="32639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7" imgW="774360" imgH="279360" progId="Equation.DSMT4">
                  <p:embed/>
                </p:oleObj>
              </mc:Choice>
              <mc:Fallback>
                <p:oleObj name="Equation" r:id="rId7" imgW="774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3398064"/>
                        <a:ext cx="32639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1600200" y="4051300"/>
            <a:ext cx="1028700" cy="1473200"/>
          </a:xfrm>
          <a:custGeom>
            <a:avLst/>
            <a:gdLst>
              <a:gd name="connsiteX0" fmla="*/ 444500 w 1028700"/>
              <a:gd name="connsiteY0" fmla="*/ 0 h 1473200"/>
              <a:gd name="connsiteX1" fmla="*/ 0 w 1028700"/>
              <a:gd name="connsiteY1" fmla="*/ 711200 h 1473200"/>
              <a:gd name="connsiteX2" fmla="*/ 1028700 w 1028700"/>
              <a:gd name="connsiteY2" fmla="*/ 1473200 h 1473200"/>
              <a:gd name="connsiteX3" fmla="*/ 495300 w 1028700"/>
              <a:gd name="connsiteY3" fmla="*/ 381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1473200">
                <a:moveTo>
                  <a:pt x="444500" y="0"/>
                </a:moveTo>
                <a:lnTo>
                  <a:pt x="0" y="711200"/>
                </a:lnTo>
                <a:lnTo>
                  <a:pt x="1028700" y="1473200"/>
                </a:lnTo>
                <a:lnTo>
                  <a:pt x="495300" y="38100"/>
                </a:lnTo>
              </a:path>
            </a:pathLst>
          </a:cu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38400" y="4139625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4904" y="396240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utoUpdateAnimBg="0"/>
      <p:bldP spid="92174" grpId="0" animBg="1" autoUpdateAnimBg="0"/>
      <p:bldP spid="6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2" name="Picture 2" descr="Go07an_1102praA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6704"/>
            <a:ext cx="4489451" cy="49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Find the length of CE</a:t>
            </a:r>
            <a:endParaRPr lang="en-US" sz="4800" b="1" i="1" dirty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8233" y="3846730"/>
            <a:ext cx="1563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30</a:t>
            </a:r>
            <a:endParaRPr lang="en-US" sz="8800" dirty="0">
              <a:solidFill>
                <a:srgbClr val="0099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79758"/>
              </p:ext>
            </p:extLst>
          </p:nvPr>
        </p:nvGraphicFramePr>
        <p:xfrm>
          <a:off x="4800600" y="1544637"/>
          <a:ext cx="38322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4" imgW="952200" imgH="203040" progId="Equation.DSMT4">
                  <p:embed/>
                </p:oleObj>
              </mc:Choice>
              <mc:Fallback>
                <p:oleObj name="Equation" r:id="rId4" imgW="952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44637"/>
                        <a:ext cx="38322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901503"/>
              </p:ext>
            </p:extLst>
          </p:nvPr>
        </p:nvGraphicFramePr>
        <p:xfrm>
          <a:off x="6550708" y="2362200"/>
          <a:ext cx="17367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708" y="2362200"/>
                        <a:ext cx="17367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1219200" y="3429000"/>
            <a:ext cx="1330325" cy="1828800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237" y="686375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BD is a radius.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9945" y="68580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CB is a radius.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139642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What is the length of the radius?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837" y="238131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25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405" y="50292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+mj-lt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3200400"/>
            <a:ext cx="3610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Now double it to find CE.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442" y="398523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25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59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3" name="Picture 3" descr="Go07an_1102praA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088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-8736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Find the length of LN.</a:t>
            </a:r>
            <a:endParaRPr lang="en-US" sz="7200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7974" y="4765476"/>
            <a:ext cx="3385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LN = 96</a:t>
            </a:r>
            <a:endParaRPr lang="en-US" sz="7200" b="1" dirty="0">
              <a:solidFill>
                <a:srgbClr val="FF33C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57523"/>
              </p:ext>
            </p:extLst>
          </p:nvPr>
        </p:nvGraphicFramePr>
        <p:xfrm>
          <a:off x="4999355" y="1524000"/>
          <a:ext cx="37814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4" imgW="939600" imgH="203040" progId="Equation.DSMT4">
                  <p:embed/>
                </p:oleObj>
              </mc:Choice>
              <mc:Fallback>
                <p:oleObj name="Equation" r:id="rId4" imgW="9396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355" y="1524000"/>
                        <a:ext cx="37814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45577"/>
              </p:ext>
            </p:extLst>
          </p:nvPr>
        </p:nvGraphicFramePr>
        <p:xfrm>
          <a:off x="6059304" y="2560638"/>
          <a:ext cx="281659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6" imgW="457200" imgH="177480" progId="Equation.DSMT4">
                  <p:embed/>
                </p:oleObj>
              </mc:Choice>
              <mc:Fallback>
                <p:oleObj name="Equation" r:id="rId6" imgW="4572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304" y="2560638"/>
                        <a:ext cx="2816592" cy="1096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2298700" y="3670300"/>
            <a:ext cx="596900" cy="2082800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2082800 h 2082800"/>
              <a:gd name="connsiteX2" fmla="*/ 0 w 596900"/>
              <a:gd name="connsiteY2" fmla="*/ 0 h 2082800"/>
              <a:gd name="connsiteX3" fmla="*/ 596900 w 596900"/>
              <a:gd name="connsiteY3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2082800"/>
                </a:lnTo>
                <a:lnTo>
                  <a:pt x="0" y="0"/>
                </a:lnTo>
                <a:lnTo>
                  <a:pt x="596900" y="0"/>
                </a:lnTo>
                <a:close/>
              </a:path>
            </a:pathLst>
          </a:cu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95904" y="4152325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x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8652" y="4304725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50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777" y="978762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+mj-lt"/>
              </a:rPr>
              <a:t>MK and KL are radii.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2619" y="3723382"/>
            <a:ext cx="3610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Now double it to find LN.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1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4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800" b="1" dirty="0" smtClean="0">
                <a:latin typeface="Century Gothic" pitchFamily="34" charset="0"/>
              </a:rPr>
              <a:t>Segment </a:t>
            </a:r>
            <a:r>
              <a:rPr lang="en-US" sz="13800" b="1" dirty="0">
                <a:latin typeface="Century Gothic" pitchFamily="34" charset="0"/>
              </a:rPr>
              <a:t>Lengths in Circles</a:t>
            </a:r>
          </a:p>
        </p:txBody>
      </p:sp>
    </p:spTree>
    <p:extLst>
      <p:ext uri="{BB962C8B-B14F-4D97-AF65-F5344CB8AC3E}">
        <p14:creationId xmlns:p14="http://schemas.microsoft.com/office/powerpoint/2010/main" val="9134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t="41714" r="24141" b="18749"/>
          <a:stretch/>
        </p:blipFill>
        <p:spPr bwMode="auto">
          <a:xfrm rot="10800000">
            <a:off x="381000" y="380999"/>
            <a:ext cx="8667619" cy="57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228600" y="1676400"/>
            <a:ext cx="3276600" cy="3352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pitchFamily="34" charset="0"/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V="1">
            <a:off x="457200" y="2362200"/>
            <a:ext cx="27432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685800" y="2147888"/>
            <a:ext cx="220980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 rot="3230192">
            <a:off x="888151" y="2420193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99"/>
                </a:solidFill>
                <a:latin typeface="Century Gothic" pitchFamily="34" charset="0"/>
              </a:rPr>
              <a:t>part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 rot="3281978">
            <a:off x="1980092" y="3785772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99"/>
                </a:solidFill>
                <a:latin typeface="Century Gothic" pitchFamily="34" charset="0"/>
              </a:rPr>
              <a:t>part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 rot="19562437">
            <a:off x="517704" y="3223247"/>
            <a:ext cx="110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FF3399"/>
                </a:solidFill>
                <a:latin typeface="Century Gothic" pitchFamily="34" charset="0"/>
              </a:rPr>
              <a:t>part</a:t>
            </a:r>
            <a:endParaRPr lang="en-US" sz="3000" b="1" dirty="0">
              <a:solidFill>
                <a:srgbClr val="FF3399"/>
              </a:solidFill>
              <a:latin typeface="Century Gothic" pitchFamily="34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 rot="19612621">
            <a:off x="1952881" y="2284166"/>
            <a:ext cx="12736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99"/>
                </a:solidFill>
                <a:latin typeface="Century Gothic" pitchFamily="34" charset="0"/>
              </a:rPr>
              <a:t>part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81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 pitchFamily="34" charset="0"/>
              </a:rPr>
              <a:t>Type 1: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971800" y="76200"/>
            <a:ext cx="5410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itchFamily="34" charset="0"/>
              </a:rPr>
              <a:t>Two chords intersect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itchFamily="34" charset="0"/>
              </a:rPr>
              <a:t>INSIDE the circle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0" t="55053" r="35770" b="18749"/>
          <a:stretch/>
        </p:blipFill>
        <p:spPr bwMode="auto">
          <a:xfrm rot="10800000">
            <a:off x="4495800" y="2008531"/>
            <a:ext cx="3886200" cy="34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67200" y="4648200"/>
            <a:ext cx="685800" cy="8382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4582769"/>
            <a:ext cx="685800" cy="8382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67877"/>
              </p:ext>
            </p:extLst>
          </p:nvPr>
        </p:nvGraphicFramePr>
        <p:xfrm>
          <a:off x="771525" y="5102225"/>
          <a:ext cx="76041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5" imgW="2108160" imgH="253800" progId="Equation.DSMT4">
                  <p:embed/>
                </p:oleObj>
              </mc:Choice>
              <mc:Fallback>
                <p:oleObj name="Equation" r:id="rId5" imgW="21081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102225"/>
                        <a:ext cx="7604125" cy="917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096000"/>
            <a:ext cx="756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Go down the chord and multiply</a:t>
            </a:r>
            <a:endParaRPr lang="en-US" sz="3200" b="1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val 2"/>
          <p:cNvSpPr>
            <a:spLocks noChangeArrowheads="1"/>
          </p:cNvSpPr>
          <p:nvPr/>
        </p:nvSpPr>
        <p:spPr bwMode="auto">
          <a:xfrm>
            <a:off x="5257800" y="1263650"/>
            <a:ext cx="2971800" cy="2803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V="1">
            <a:off x="5257800" y="1919288"/>
            <a:ext cx="2759075" cy="1041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6073775" y="1416050"/>
            <a:ext cx="1698625" cy="24034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319838" y="1416050"/>
            <a:ext cx="847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9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7304088" y="2686050"/>
            <a:ext cx="849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7167563" y="1568450"/>
            <a:ext cx="849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768975" y="2122488"/>
            <a:ext cx="849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524000" y="4083050"/>
            <a:ext cx="3406775" cy="1446550"/>
          </a:xfrm>
          <a:prstGeom prst="rect">
            <a:avLst/>
          </a:prstGeom>
          <a:solidFill>
            <a:srgbClr val="FFFF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>
                <a:latin typeface="Century Gothic" pitchFamily="34" charset="0"/>
              </a:rPr>
              <a:t>x = 3</a:t>
            </a:r>
          </a:p>
        </p:txBody>
      </p:sp>
      <p:sp>
        <p:nvSpPr>
          <p:cNvPr id="15370" name="Rectangle 26"/>
          <p:cNvSpPr>
            <a:spLocks noChangeArrowheads="1"/>
          </p:cNvSpPr>
          <p:nvPr/>
        </p:nvSpPr>
        <p:spPr bwMode="auto">
          <a:xfrm>
            <a:off x="-76200" y="-39350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6000" b="1" dirty="0">
                <a:latin typeface="Century Gothic" pitchFamily="34" charset="0"/>
              </a:rPr>
              <a:t>Solve for x.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68891"/>
              </p:ext>
            </p:extLst>
          </p:nvPr>
        </p:nvGraphicFramePr>
        <p:xfrm>
          <a:off x="457200" y="1256506"/>
          <a:ext cx="416378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56506"/>
                        <a:ext cx="4163786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89049"/>
              </p:ext>
            </p:extLst>
          </p:nvPr>
        </p:nvGraphicFramePr>
        <p:xfrm>
          <a:off x="1240631" y="2547937"/>
          <a:ext cx="32654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2547937"/>
                        <a:ext cx="32654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5400"/>
            <a:ext cx="7467600" cy="641350"/>
          </a:xfrm>
        </p:spPr>
        <p:txBody>
          <a:bodyPr/>
          <a:lstStyle/>
          <a:p>
            <a:pPr algn="l" eaLnBrk="1" hangingPunct="1"/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Find the length of DB.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762000" y="990600"/>
            <a:ext cx="4419600" cy="4648200"/>
            <a:chOff x="1008" y="672"/>
            <a:chExt cx="2784" cy="2928"/>
          </a:xfrm>
        </p:grpSpPr>
        <p:sp>
          <p:nvSpPr>
            <p:cNvPr id="16393" name="Oval 4"/>
            <p:cNvSpPr>
              <a:spLocks noChangeArrowheads="1"/>
            </p:cNvSpPr>
            <p:nvPr/>
          </p:nvSpPr>
          <p:spPr bwMode="auto">
            <a:xfrm>
              <a:off x="1008" y="672"/>
              <a:ext cx="2784" cy="2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1392" y="1104"/>
              <a:ext cx="2112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 flipV="1">
              <a:off x="2016" y="1872"/>
              <a:ext cx="1776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3264" y="2544"/>
              <a:ext cx="384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8</a:t>
              </a:r>
            </a:p>
          </p:txBody>
        </p:sp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2112" y="1440"/>
              <a:ext cx="576" cy="3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12</a:t>
              </a:r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3168" y="1872"/>
              <a:ext cx="528" cy="3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2x</a:t>
              </a:r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2160" y="2752"/>
              <a:ext cx="600" cy="3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Century Gothic" pitchFamily="34" charset="0"/>
                </a:rPr>
                <a:t>3x</a:t>
              </a:r>
            </a:p>
          </p:txBody>
        </p:sp>
      </p:grp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791200" y="3702050"/>
            <a:ext cx="2819400" cy="984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800" b="1" dirty="0">
                <a:latin typeface="Century Gothic" pitchFamily="34" charset="0"/>
              </a:rPr>
              <a:t>x = </a:t>
            </a:r>
            <a:r>
              <a:rPr lang="en-US" sz="5800" b="1" dirty="0" smtClean="0">
                <a:latin typeface="Century Gothic" pitchFamily="34" charset="0"/>
              </a:rPr>
              <a:t>4</a:t>
            </a:r>
            <a:endParaRPr lang="en-US" sz="5800" b="1" dirty="0">
              <a:latin typeface="Century Gothic" pitchFamily="34" charset="0"/>
              <a:sym typeface="Symbol" pitchFamily="18" charset="2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990600" y="1293813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A</a:t>
            </a: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2057400" y="5562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B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4648200" y="45418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C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5148263" y="2559050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70423"/>
              </p:ext>
            </p:extLst>
          </p:nvPr>
        </p:nvGraphicFramePr>
        <p:xfrm>
          <a:off x="5257800" y="890142"/>
          <a:ext cx="3622675" cy="63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4" imgW="1015920" imgH="177480" progId="Equation.DSMT4">
                  <p:embed/>
                </p:oleObj>
              </mc:Choice>
              <mc:Fallback>
                <p:oleObj name="Equation" r:id="rId4" imgW="10159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142"/>
                        <a:ext cx="3622675" cy="633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43851"/>
              </p:ext>
            </p:extLst>
          </p:nvPr>
        </p:nvGraphicFramePr>
        <p:xfrm>
          <a:off x="6180138" y="1606550"/>
          <a:ext cx="208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1606550"/>
                        <a:ext cx="208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87383"/>
              </p:ext>
            </p:extLst>
          </p:nvPr>
        </p:nvGraphicFramePr>
        <p:xfrm>
          <a:off x="6340475" y="2590800"/>
          <a:ext cx="1720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2590800"/>
                        <a:ext cx="17208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29200" y="5146357"/>
            <a:ext cx="3657600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DB </a:t>
            </a:r>
            <a:r>
              <a:rPr lang="en-US" sz="7200" b="1" dirty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=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  <p:bldP spid="1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7467600" cy="64135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chemeClr val="tx1"/>
                </a:solidFill>
                <a:latin typeface="Century Gothic" pitchFamily="34" charset="0"/>
              </a:rPr>
              <a:t>Find the length of AC and DB.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283200" y="3445876"/>
            <a:ext cx="31242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Century Gothic" pitchFamily="34" charset="0"/>
              </a:rPr>
              <a:t>x</a:t>
            </a:r>
            <a:r>
              <a:rPr lang="en-US" sz="5400" b="1" dirty="0">
                <a:latin typeface="Century Gothic" pitchFamily="34" charset="0"/>
                <a:sym typeface="Symbol" pitchFamily="18" charset="2"/>
              </a:rPr>
              <a:t> =  </a:t>
            </a:r>
            <a:r>
              <a:rPr lang="en-US" sz="5400" b="1" dirty="0" smtClean="0">
                <a:latin typeface="Century Gothic" pitchFamily="34" charset="0"/>
                <a:sym typeface="Symbol" pitchFamily="18" charset="2"/>
              </a:rPr>
              <a:t>8</a:t>
            </a:r>
            <a:endParaRPr lang="en-US" sz="5400" b="1" dirty="0">
              <a:latin typeface="Century Gothic" pitchFamily="34" charset="0"/>
              <a:sym typeface="Symbol" pitchFamily="18" charset="2"/>
            </a:endParaRPr>
          </a:p>
        </p:txBody>
      </p:sp>
      <p:sp>
        <p:nvSpPr>
          <p:cNvPr id="17412" name="Oval 15"/>
          <p:cNvSpPr>
            <a:spLocks noChangeArrowheads="1"/>
          </p:cNvSpPr>
          <p:nvPr/>
        </p:nvSpPr>
        <p:spPr bwMode="auto">
          <a:xfrm>
            <a:off x="533400" y="1219200"/>
            <a:ext cx="3581400" cy="3352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413" name="Line 16"/>
          <p:cNvSpPr>
            <a:spLocks noChangeShapeType="1"/>
          </p:cNvSpPr>
          <p:nvPr/>
        </p:nvSpPr>
        <p:spPr bwMode="auto">
          <a:xfrm>
            <a:off x="2362200" y="1219200"/>
            <a:ext cx="7620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414" name="Line 17"/>
          <p:cNvSpPr>
            <a:spLocks noChangeShapeType="1"/>
          </p:cNvSpPr>
          <p:nvPr/>
        </p:nvSpPr>
        <p:spPr bwMode="auto">
          <a:xfrm>
            <a:off x="1143000" y="1676400"/>
            <a:ext cx="2895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1524000" y="1828800"/>
            <a:ext cx="925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Century Gothic" pitchFamily="34" charset="0"/>
              </a:rPr>
              <a:t>x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2895600" y="2286000"/>
            <a:ext cx="925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5</a:t>
            </a: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2362200" y="13716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Century Gothic" pitchFamily="34" charset="0"/>
              </a:rPr>
              <a:t>x – 4 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1828800" y="3276600"/>
            <a:ext cx="925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Century Gothic" pitchFamily="34" charset="0"/>
              </a:rPr>
              <a:t>10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762000" y="126365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A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2200275" y="453866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B</a:t>
            </a: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4029075" y="2276475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C</a:t>
            </a:r>
          </a:p>
        </p:txBody>
      </p:sp>
      <p:sp>
        <p:nvSpPr>
          <p:cNvPr id="17422" name="TextBox 16"/>
          <p:cNvSpPr txBox="1">
            <a:spLocks noChangeArrowheads="1"/>
          </p:cNvSpPr>
          <p:nvPr/>
        </p:nvSpPr>
        <p:spPr bwMode="auto">
          <a:xfrm>
            <a:off x="2082800" y="77311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36292"/>
              </p:ext>
            </p:extLst>
          </p:nvPr>
        </p:nvGraphicFramePr>
        <p:xfrm>
          <a:off x="4772370" y="684212"/>
          <a:ext cx="4069659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370" y="684212"/>
                        <a:ext cx="4069659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36002"/>
              </p:ext>
            </p:extLst>
          </p:nvPr>
        </p:nvGraphicFramePr>
        <p:xfrm>
          <a:off x="4876800" y="1725613"/>
          <a:ext cx="4061599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5" imgW="914400" imgH="177480" progId="Equation.DSMT4">
                  <p:embed/>
                </p:oleObj>
              </mc:Choice>
              <mc:Fallback>
                <p:oleObj name="Equation" r:id="rId5" imgW="91440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25613"/>
                        <a:ext cx="4061599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806189"/>
              </p:ext>
            </p:extLst>
          </p:nvPr>
        </p:nvGraphicFramePr>
        <p:xfrm>
          <a:off x="4732519" y="2539999"/>
          <a:ext cx="366218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Equation" r:id="rId7" imgW="711000" imgH="177480" progId="Equation.DSMT4">
                  <p:embed/>
                </p:oleObj>
              </mc:Choice>
              <mc:Fallback>
                <p:oleObj name="Equation" r:id="rId7" imgW="7110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519" y="2539999"/>
                        <a:ext cx="366218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245100" y="4267200"/>
            <a:ext cx="3124200" cy="240065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AC </a:t>
            </a:r>
            <a:r>
              <a:rPr lang="en-US" sz="6000" b="1" dirty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= </a:t>
            </a:r>
            <a:r>
              <a:rPr lang="en-US" sz="6000" b="1" dirty="0" smtClean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13</a:t>
            </a:r>
            <a:endParaRPr lang="en-US" sz="6000" b="1" dirty="0">
              <a:solidFill>
                <a:srgbClr val="FF33CC"/>
              </a:solidFill>
              <a:latin typeface="Century Gothic" pitchFamily="34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DB = </a:t>
            </a:r>
            <a:r>
              <a:rPr lang="en-US" sz="6000" b="1" dirty="0" smtClean="0">
                <a:solidFill>
                  <a:srgbClr val="FF33CC"/>
                </a:solidFill>
                <a:latin typeface="Century Gothic" pitchFamily="34" charset="0"/>
                <a:sym typeface="Symbol" pitchFamily="18" charset="2"/>
              </a:rPr>
              <a:t>14</a:t>
            </a:r>
            <a:endParaRPr lang="en-US" sz="6000" b="1" dirty="0">
              <a:solidFill>
                <a:srgbClr val="FF33CC"/>
              </a:solidFill>
              <a:latin typeface="Century Gothic" pitchFamily="34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/>
      <p:bldP spid="1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Lesson 24: Chord Properties &amp; </a:t>
            </a:r>
            <a:r>
              <a:rPr lang="en-US" sz="6600" b="1" smtClean="0">
                <a:solidFill>
                  <a:schemeClr val="bg1"/>
                </a:solidFill>
              </a:rPr>
              <a:t>Segment Lengths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81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 pitchFamily="34" charset="0"/>
              </a:rPr>
              <a:t>Type 2: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3048000" y="76200"/>
            <a:ext cx="5410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 pitchFamily="34" charset="0"/>
              </a:rPr>
              <a:t>Two secants intersect</a:t>
            </a:r>
          </a:p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 pitchFamily="34" charset="0"/>
              </a:rPr>
              <a:t>OUTSIDE the circle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646603"/>
            <a:ext cx="4706231" cy="3763597"/>
            <a:chOff x="-5156" y="1676400"/>
            <a:chExt cx="4706231" cy="3763597"/>
          </a:xfrm>
        </p:grpSpPr>
        <p:grpSp>
          <p:nvGrpSpPr>
            <p:cNvPr id="7" name="Group 6"/>
            <p:cNvGrpSpPr/>
            <p:nvPr/>
          </p:nvGrpSpPr>
          <p:grpSpPr>
            <a:xfrm>
              <a:off x="-5156" y="1780232"/>
              <a:ext cx="4140517" cy="3659765"/>
              <a:chOff x="152400" y="1594758"/>
              <a:chExt cx="4140517" cy="365976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42" t="48200" r="55612" b="38073"/>
              <a:stretch/>
            </p:blipFill>
            <p:spPr bwMode="auto">
              <a:xfrm rot="5400000">
                <a:off x="613215" y="1355722"/>
                <a:ext cx="3416299" cy="3931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152400" y="1602198"/>
                <a:ext cx="1143000" cy="607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20107748">
                <a:off x="897099" y="1594758"/>
                <a:ext cx="1143000" cy="3709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037682">
                <a:off x="3585353" y="4546958"/>
                <a:ext cx="1143000" cy="27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 rot="618021">
              <a:off x="3558075" y="1777207"/>
              <a:ext cx="114300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039" y="1676400"/>
              <a:ext cx="1143000" cy="3142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79334"/>
              </p:ext>
            </p:extLst>
          </p:nvPr>
        </p:nvGraphicFramePr>
        <p:xfrm>
          <a:off x="304873" y="5334000"/>
          <a:ext cx="861052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4" imgW="2412720" imgH="253800" progId="Equation.DSMT4">
                  <p:embed/>
                </p:oleObj>
              </mc:Choice>
              <mc:Fallback>
                <p:oleObj name="Equation" r:id="rId4" imgW="24127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73" y="5334000"/>
                        <a:ext cx="8610527" cy="906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63347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entury Gothic" pitchFamily="34" charset="0"/>
              </a:rPr>
              <a:t>Sometimes you have to add to get the whole.</a:t>
            </a:r>
            <a:endParaRPr lang="en-US" sz="28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304800" y="1447800"/>
            <a:ext cx="5867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667000" y="685800"/>
            <a:ext cx="3962400" cy="419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04800" y="2209800"/>
            <a:ext cx="60960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295400" y="1508125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832100" y="4572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Century Gothic" pitchFamily="34" charset="0"/>
              </a:rPr>
              <a:t>20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371600" y="24384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267200" y="32004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838200" y="47244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889000" y="4724400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(20)</a:t>
            </a: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3048000" y="48768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3276600" y="4800600"/>
            <a:ext cx="228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(4 + x)</a:t>
            </a:r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2514600" y="480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Solve for x.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1295400" y="55626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140 = 16 + 4x</a:t>
            </a:r>
          </a:p>
        </p:txBody>
      </p: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1143000" y="60960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124 = 4x</a:t>
            </a:r>
          </a:p>
        </p:txBody>
      </p:sp>
      <p:sp>
        <p:nvSpPr>
          <p:cNvPr id="215071" name="Text Box 31"/>
          <p:cNvSpPr txBox="1">
            <a:spLocks noChangeArrowheads="1"/>
          </p:cNvSpPr>
          <p:nvPr/>
        </p:nvSpPr>
        <p:spPr bwMode="auto">
          <a:xfrm>
            <a:off x="6400800" y="433387"/>
            <a:ext cx="26670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FF33CC"/>
                </a:solidFill>
                <a:latin typeface="Century Gothic" pitchFamily="34" charset="0"/>
              </a:rPr>
              <a:t>x = 31</a:t>
            </a:r>
          </a:p>
        </p:txBody>
      </p:sp>
      <p:sp>
        <p:nvSpPr>
          <p:cNvPr id="2" name="Left Brace 1"/>
          <p:cNvSpPr/>
          <p:nvPr/>
        </p:nvSpPr>
        <p:spPr>
          <a:xfrm rot="4914939">
            <a:off x="2989127" y="-1607380"/>
            <a:ext cx="484978" cy="5871313"/>
          </a:xfrm>
          <a:prstGeom prst="leftBrac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3" grpId="0" autoUpdateAnimBg="0"/>
      <p:bldP spid="215064" grpId="0" autoUpdateAnimBg="0"/>
      <p:bldP spid="215065" grpId="0" autoUpdateAnimBg="0"/>
      <p:bldP spid="215066" grpId="0" autoUpdateAnimBg="0"/>
      <p:bldP spid="215067" grpId="0" autoUpdateAnimBg="0"/>
      <p:bldP spid="215069" grpId="0" autoUpdateAnimBg="0"/>
      <p:bldP spid="215070" grpId="0" autoUpdateAnimBg="0"/>
      <p:bldP spid="21507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 flipV="1">
            <a:off x="1676400" y="1447800"/>
            <a:ext cx="6781800" cy="2743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95400" y="609600"/>
            <a:ext cx="3962400" cy="419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828800" y="4191000"/>
            <a:ext cx="662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048000" y="4114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400800" y="2667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638800" y="4114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276600" y="1524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228600" y="480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457200" y="48006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(6 + 8)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3048000" y="48768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3352800" y="4876800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(5 + x)</a:t>
            </a: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2514600" y="480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Solve for x.</a:t>
            </a: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1295400" y="55626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84 = 25 + 5x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1143000" y="60960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59 = 5x</a:t>
            </a: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5486400" y="764380"/>
            <a:ext cx="3276600" cy="101566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smtClean="0">
                <a:solidFill>
                  <a:srgbClr val="FF33CC"/>
                </a:solidFill>
                <a:latin typeface="Century Gothic" pitchFamily="34" charset="0"/>
              </a:rPr>
              <a:t>x = 11.8</a:t>
            </a:r>
          </a:p>
        </p:txBody>
      </p:sp>
    </p:spTree>
    <p:extLst>
      <p:ext uri="{BB962C8B-B14F-4D97-AF65-F5344CB8AC3E}">
        <p14:creationId xmlns:p14="http://schemas.microsoft.com/office/powerpoint/2010/main" val="32220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 autoUpdateAnimBg="0"/>
      <p:bldP spid="216088" grpId="0" autoUpdateAnimBg="0"/>
      <p:bldP spid="216089" grpId="0" autoUpdateAnimBg="0"/>
      <p:bldP spid="216090" grpId="0" autoUpdateAnimBg="0"/>
      <p:bldP spid="216091" grpId="0" autoUpdateAnimBg="0"/>
      <p:bldP spid="216093" grpId="0" autoUpdateAnimBg="0"/>
      <p:bldP spid="216094" grpId="0" autoUpdateAnimBg="0"/>
      <p:bldP spid="21609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 flipV="1">
            <a:off x="1676400" y="1447800"/>
            <a:ext cx="6781800" cy="270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95400" y="609600"/>
            <a:ext cx="3962400" cy="419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828800" y="4191000"/>
            <a:ext cx="662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048000" y="4114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400800" y="2667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  <a:latin typeface="Century Gothic" pitchFamily="34" charset="0"/>
              </a:rPr>
              <a:t>x</a:t>
            </a:r>
            <a:endParaRPr lang="en-US" sz="44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638800" y="4114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276600" y="1524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10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76200" y="480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381000" y="4800600"/>
            <a:ext cx="228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(x + 10)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3048000" y="48768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3048000" y="4869359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(8 + 4)</a:t>
            </a: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2514600" y="480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-7441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Solve for x.</a:t>
            </a: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1295400" y="55626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  <a:r>
              <a:rPr lang="en-US" sz="4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 </a:t>
            </a: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+10x = 96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457200" y="6096000"/>
            <a:ext cx="4610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  <a:r>
              <a:rPr lang="en-US" sz="4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 </a:t>
            </a: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+10x – 96 = 0</a:t>
            </a:r>
            <a:endParaRPr lang="en-US" sz="4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5943600" y="1422400"/>
            <a:ext cx="3048000" cy="110799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smtClean="0">
                <a:solidFill>
                  <a:srgbClr val="FF33CC"/>
                </a:solidFill>
                <a:latin typeface="Century Gothic" pitchFamily="34" charset="0"/>
              </a:rPr>
              <a:t>x = 6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305300" y="377279"/>
            <a:ext cx="483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(x – 6)(x + 16) = 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 autoUpdateAnimBg="0"/>
      <p:bldP spid="216088" grpId="0" autoUpdateAnimBg="0"/>
      <p:bldP spid="216089" grpId="0" autoUpdateAnimBg="0"/>
      <p:bldP spid="216090" grpId="0" autoUpdateAnimBg="0"/>
      <p:bldP spid="216091" grpId="0" autoUpdateAnimBg="0"/>
      <p:bldP spid="216093" grpId="0" autoUpdateAnimBg="0"/>
      <p:bldP spid="216094" grpId="0" autoUpdateAnimBg="0"/>
      <p:bldP spid="216095" grpId="0" animBg="1" autoUpdateAnimBg="0"/>
      <p:bldP spid="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WordArt 15"/>
          <p:cNvSpPr>
            <a:spLocks noChangeArrowheads="1" noChangeShapeType="1" noTextEdit="1"/>
          </p:cNvSpPr>
          <p:nvPr/>
        </p:nvSpPr>
        <p:spPr bwMode="auto">
          <a:xfrm>
            <a:off x="71438" y="57150"/>
            <a:ext cx="5257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Type 2 (with a twist):</a:t>
            </a:r>
          </a:p>
        </p:txBody>
      </p:sp>
      <p:sp>
        <p:nvSpPr>
          <p:cNvPr id="3089" name="WordArt 16"/>
          <p:cNvSpPr>
            <a:spLocks noChangeArrowheads="1" noChangeShapeType="1" noTextEdit="1"/>
          </p:cNvSpPr>
          <p:nvPr/>
        </p:nvSpPr>
        <p:spPr bwMode="auto">
          <a:xfrm>
            <a:off x="5410200" y="152400"/>
            <a:ext cx="320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/>
              </a:rPr>
              <a:t>Secant and Tangent</a:t>
            </a:r>
          </a:p>
        </p:txBody>
      </p:sp>
      <p:graphicFrame>
        <p:nvGraphicFramePr>
          <p:cNvPr id="2171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770"/>
              </p:ext>
            </p:extLst>
          </p:nvPr>
        </p:nvGraphicFramePr>
        <p:xfrm>
          <a:off x="11113" y="5086350"/>
          <a:ext cx="90995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1765080" imgH="253800" progId="Equation.DSMT4">
                  <p:embed/>
                </p:oleObj>
              </mc:Choice>
              <mc:Fallback>
                <p:oleObj name="Equation" r:id="rId3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5086350"/>
                        <a:ext cx="9099550" cy="1314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57074" y="1217661"/>
            <a:ext cx="4429326" cy="3659139"/>
            <a:chOff x="1906188" y="1028700"/>
            <a:chExt cx="4429326" cy="3659139"/>
          </a:xfrm>
        </p:grpSpPr>
        <p:grpSp>
          <p:nvGrpSpPr>
            <p:cNvPr id="7" name="Group 6"/>
            <p:cNvGrpSpPr/>
            <p:nvPr/>
          </p:nvGrpSpPr>
          <p:grpSpPr>
            <a:xfrm>
              <a:off x="2087579" y="1276350"/>
              <a:ext cx="4247935" cy="3411489"/>
              <a:chOff x="2087579" y="1276350"/>
              <a:chExt cx="4247935" cy="341148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41" t="48986" r="28163" b="36948"/>
              <a:stretch/>
            </p:blipFill>
            <p:spPr bwMode="auto">
              <a:xfrm rot="16426118">
                <a:off x="2303206" y="1271861"/>
                <a:ext cx="3200351" cy="3631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895600" y="1276350"/>
                <a:ext cx="11430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618021">
                <a:off x="3634828" y="1527640"/>
                <a:ext cx="1143000" cy="17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618021">
                <a:off x="4466611" y="1471859"/>
                <a:ext cx="1868903" cy="8059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906188" y="1028700"/>
              <a:ext cx="11430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5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3505200" y="136525"/>
            <a:ext cx="3200400" cy="3124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905000" y="1279525"/>
            <a:ext cx="21336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1828800" y="1050925"/>
            <a:ext cx="4724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2270125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24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2362200" y="685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4953000" y="5334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x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1752600" y="12033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85800" y="426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24</a:t>
            </a:r>
            <a:r>
              <a:rPr lang="en-US" sz="44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1447800" y="426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=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2057400" y="4267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12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2667000" y="42624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(12 + x)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0" y="5129213"/>
            <a:ext cx="566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576 = 144 + 12x</a:t>
            </a:r>
            <a:endParaRPr lang="en-US" sz="4400" b="1" baseline="30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5486400" y="3271838"/>
            <a:ext cx="2971800" cy="110799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smtClean="0">
                <a:solidFill>
                  <a:srgbClr val="FF33CC"/>
                </a:solidFill>
                <a:latin typeface="+mj-lt"/>
              </a:rPr>
              <a:t>x = 36</a:t>
            </a:r>
            <a:endParaRPr lang="en-US" sz="6600" b="1" baseline="30000" dirty="0" smtClean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68759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Solve for x.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0" y="5783759"/>
            <a:ext cx="419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432 = 12x</a:t>
            </a:r>
            <a:endParaRPr lang="en-US" sz="4400" b="1" baseline="300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7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1" grpId="0" autoUpdateAnimBg="0"/>
      <p:bldP spid="218132" grpId="0" autoUpdateAnimBg="0"/>
      <p:bldP spid="218133" grpId="0" autoUpdateAnimBg="0"/>
      <p:bldP spid="218134" grpId="0" autoUpdateAnimBg="0"/>
      <p:bldP spid="218135" grpId="0" autoUpdateAnimBg="0"/>
      <p:bldP spid="218136" grpId="0" animBg="1" autoUpdateAnimBg="0"/>
      <p:bldP spid="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3276600" y="228600"/>
            <a:ext cx="3200400" cy="3124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H="1">
            <a:off x="6096000" y="533400"/>
            <a:ext cx="21336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3276600" y="533400"/>
            <a:ext cx="4876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4191000" y="838200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+mj-lt"/>
              </a:rPr>
              <a:t>15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58000" y="228600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7162800" y="1524000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+mj-lt"/>
              </a:rPr>
              <a:t>x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685800" y="426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4400" b="1" baseline="30000" smtClean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1447800" y="426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=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057400" y="4267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5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42624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(5 + 15)</a:t>
            </a:r>
            <a:endParaRPr lang="en-US" sz="44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533400" y="5029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4400" b="1" baseline="3000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4400" b="1" smtClean="0">
                <a:solidFill>
                  <a:srgbClr val="000000"/>
                </a:solidFill>
                <a:latin typeface="+mj-lt"/>
              </a:rPr>
              <a:t> = 100</a:t>
            </a:r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5905500" y="3124200"/>
            <a:ext cx="2971800" cy="110799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smtClean="0">
                <a:solidFill>
                  <a:srgbClr val="FF33CC"/>
                </a:solidFill>
                <a:latin typeface="+mj-lt"/>
              </a:rPr>
              <a:t>x = 10</a:t>
            </a:r>
            <a:endParaRPr lang="en-US" sz="6600" b="1" baseline="30000" smtClean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54114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Solve for x.</a:t>
            </a:r>
          </a:p>
        </p:txBody>
      </p:sp>
    </p:spTree>
    <p:extLst>
      <p:ext uri="{BB962C8B-B14F-4D97-AF65-F5344CB8AC3E}">
        <p14:creationId xmlns:p14="http://schemas.microsoft.com/office/powerpoint/2010/main" val="2266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 autoUpdateAnimBg="0"/>
      <p:bldP spid="219156" grpId="0" autoUpdateAnimBg="0"/>
      <p:bldP spid="219157" grpId="0" autoUpdateAnimBg="0"/>
      <p:bldP spid="219158" grpId="0" autoUpdateAnimBg="0"/>
      <p:bldP spid="219159" grpId="0" autoUpdateAnimBg="0"/>
      <p:bldP spid="21916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Practice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Workbook Page 232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Homework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Worksheet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pPr algn="l"/>
            <a:r>
              <a:rPr lang="en-US" sz="6000" b="1" dirty="0" smtClean="0"/>
              <a:t>If two chords are congruent, then their </a:t>
            </a:r>
            <a:r>
              <a:rPr lang="en-US" sz="6000" b="1" dirty="0"/>
              <a:t>corresponding arcs are </a:t>
            </a:r>
            <a:r>
              <a:rPr lang="en-US" sz="6000" b="1" dirty="0" smtClean="0"/>
              <a:t>congruent.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838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743200" y="457200"/>
            <a:ext cx="3886200" cy="3886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581400" y="762000"/>
            <a:ext cx="609600" cy="35052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5181600" y="762000"/>
            <a:ext cx="609600" cy="35052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+mj-lt"/>
              </a:rPr>
              <a:t>8x – 7 </a:t>
            </a:r>
            <a:endParaRPr lang="en-US" sz="5400" b="1" dirty="0">
              <a:latin typeface="+mj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781800" y="19050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+mj-lt"/>
              </a:rPr>
              <a:t>3x </a:t>
            </a:r>
            <a:r>
              <a:rPr lang="en-US" sz="5400" b="1" dirty="0">
                <a:latin typeface="+mj-lt"/>
              </a:rPr>
              <a:t>+ 3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3581400" y="2438400"/>
            <a:ext cx="609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105400" y="2362200"/>
            <a:ext cx="685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04800" y="4297363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latin typeface="+mj-lt"/>
              </a:rPr>
              <a:t>8x – 7  </a:t>
            </a:r>
            <a:r>
              <a:rPr lang="en-US" sz="6000" b="1" dirty="0">
                <a:latin typeface="+mj-lt"/>
              </a:rPr>
              <a:t>= </a:t>
            </a:r>
            <a:r>
              <a:rPr lang="en-US" sz="6000" b="1" dirty="0" smtClean="0">
                <a:latin typeface="+mj-lt"/>
              </a:rPr>
              <a:t>3x </a:t>
            </a:r>
            <a:r>
              <a:rPr lang="en-US" sz="6000" b="1" dirty="0">
                <a:latin typeface="+mj-lt"/>
              </a:rPr>
              <a:t>+ </a:t>
            </a:r>
            <a:r>
              <a:rPr lang="en-US" sz="6000" b="1" dirty="0" smtClean="0">
                <a:latin typeface="+mj-lt"/>
              </a:rPr>
              <a:t>3</a:t>
            </a:r>
            <a:endParaRPr lang="en-US" sz="6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29100" cy="1143000"/>
          </a:xfrm>
        </p:spPr>
        <p:txBody>
          <a:bodyPr/>
          <a:lstStyle/>
          <a:p>
            <a:pPr algn="l"/>
            <a:r>
              <a:rPr lang="en-US" b="1" dirty="0" smtClean="0"/>
              <a:t>Solve for x.</a:t>
            </a:r>
            <a:endParaRPr lang="en-US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09800" y="5410200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rgbClr val="FF33CC"/>
                </a:solidFill>
                <a:latin typeface="+mj-lt"/>
              </a:rPr>
              <a:t>x </a:t>
            </a:r>
            <a:r>
              <a:rPr lang="en-US" sz="8000" b="1" dirty="0">
                <a:solidFill>
                  <a:srgbClr val="FF33CC"/>
                </a:solidFill>
                <a:latin typeface="+mj-lt"/>
              </a:rPr>
              <a:t>=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07an_1102praA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8834"/>
            <a:ext cx="4175507" cy="39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r"/>
                <a:tab pos="266700" algn="l"/>
                <a:tab pos="2146300" algn="l"/>
                <a:tab pos="3098800" algn="l"/>
                <a:tab pos="3263900" algn="r"/>
                <a:tab pos="3327400" algn="l"/>
                <a:tab pos="3352800" algn="l"/>
                <a:tab pos="5130800" algn="l"/>
                <a:tab pos="5943600" algn="r"/>
              </a:tabLst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Find the</a:t>
            </a:r>
            <a:r>
              <a:rPr kumimoji="0" lang="en-US" sz="6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length of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WX.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19668"/>
              </p:ext>
            </p:extLst>
          </p:nvPr>
        </p:nvGraphicFramePr>
        <p:xfrm>
          <a:off x="4559300" y="1604021"/>
          <a:ext cx="4376381" cy="95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4" imgW="927000" imgH="203040" progId="Equation.DSMT4">
                  <p:embed/>
                </p:oleObj>
              </mc:Choice>
              <mc:Fallback>
                <p:oleObj name="Equation" r:id="rId4" imgW="9270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604021"/>
                        <a:ext cx="4376381" cy="95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50624"/>
              </p:ext>
            </p:extLst>
          </p:nvPr>
        </p:nvGraphicFramePr>
        <p:xfrm>
          <a:off x="5715000" y="2590800"/>
          <a:ext cx="2878337" cy="95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90800"/>
                        <a:ext cx="2878337" cy="95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40613"/>
              </p:ext>
            </p:extLst>
          </p:nvPr>
        </p:nvGraphicFramePr>
        <p:xfrm>
          <a:off x="6019800" y="3657600"/>
          <a:ext cx="19368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193681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27450"/>
              </p:ext>
            </p:extLst>
          </p:nvPr>
        </p:nvGraphicFramePr>
        <p:xfrm>
          <a:off x="4229100" y="4762500"/>
          <a:ext cx="4805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10" imgW="799920" imgH="177480" progId="Equation.DSMT4">
                  <p:embed/>
                </p:oleObj>
              </mc:Choice>
              <mc:Fallback>
                <p:oleObj name="Equation" r:id="rId10" imgW="7999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762500"/>
                        <a:ext cx="4805363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24400" y="592724"/>
            <a:ext cx="18614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r"/>
                <a:tab pos="266700" algn="l"/>
                <a:tab pos="2146300" algn="l"/>
                <a:tab pos="3098800" algn="l"/>
                <a:tab pos="3263900" algn="r"/>
                <a:tab pos="3327400" algn="l"/>
                <a:tab pos="3352800" algn="l"/>
                <a:tab pos="5130800" algn="l"/>
                <a:tab pos="5943600" algn="r"/>
              </a:tabLst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Find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43999"/>
              </p:ext>
            </p:extLst>
          </p:nvPr>
        </p:nvGraphicFramePr>
        <p:xfrm>
          <a:off x="6535737" y="642937"/>
          <a:ext cx="1950527" cy="101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5737" y="642937"/>
                        <a:ext cx="1950527" cy="1011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43000"/>
            <a:ext cx="4038600" cy="51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67400" y="4191000"/>
            <a:ext cx="1978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130º</a:t>
            </a:r>
            <a:endParaRPr lang="en-US" sz="66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rc 15"/>
          <p:cNvSpPr>
            <a:spLocks/>
          </p:cNvSpPr>
          <p:nvPr/>
        </p:nvSpPr>
        <p:spPr bwMode="auto">
          <a:xfrm rot="19077656">
            <a:off x="7578562" y="377992"/>
            <a:ext cx="709744" cy="780142"/>
          </a:xfrm>
          <a:custGeom>
            <a:avLst/>
            <a:gdLst>
              <a:gd name="T0" fmla="*/ 0 w 21600"/>
              <a:gd name="T1" fmla="*/ 0 h 21600"/>
              <a:gd name="T2" fmla="*/ 204838311 w 21600"/>
              <a:gd name="T3" fmla="*/ 204838311 h 21600"/>
              <a:gd name="T4" fmla="*/ 0 w 21600"/>
              <a:gd name="T5" fmla="*/ 2048383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7807" y="1828800"/>
            <a:ext cx="4166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+mj-lt"/>
                <a:ea typeface="+mj-ea"/>
                <a:cs typeface="+mj-cs"/>
              </a:rPr>
              <a:t>360 – 100 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3620" y="3040559"/>
            <a:ext cx="4836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2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60 divided by 2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pPr algn="l"/>
            <a:r>
              <a:rPr lang="en-US" sz="6000" b="1" dirty="0" smtClean="0"/>
              <a:t>If two chords are congruent, then they are equidistant from the center.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208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11150"/>
            <a:ext cx="9067800" cy="1524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</a:rPr>
              <a:t>In </a:t>
            </a:r>
            <a:r>
              <a:rPr lang="en-US" sz="4000" dirty="0" smtClean="0">
                <a:solidFill>
                  <a:schemeClr val="tx1"/>
                </a:solidFill>
                <a:sym typeface="Wingdings" pitchFamily="2" charset="2"/>
              </a:rPr>
              <a:t>K,  K is the midpoint of RE.  If    </a:t>
            </a:r>
            <a:r>
              <a:rPr lang="en-US" sz="4000" b="1" dirty="0" smtClean="0">
                <a:solidFill>
                  <a:schemeClr val="tx1"/>
                </a:solidFill>
                <a:sym typeface="Wingdings" pitchFamily="2" charset="2"/>
              </a:rPr>
              <a:t>TY = -3x + 56 </a:t>
            </a:r>
            <a:r>
              <a:rPr lang="en-US" sz="4000" dirty="0" smtClean="0">
                <a:solidFill>
                  <a:schemeClr val="tx1"/>
                </a:solidFill>
                <a:sym typeface="Wingdings" pitchFamily="2" charset="2"/>
              </a:rPr>
              <a:t>and </a:t>
            </a:r>
            <a:r>
              <a:rPr lang="en-US" sz="4000" b="1" dirty="0" smtClean="0">
                <a:solidFill>
                  <a:schemeClr val="tx1"/>
                </a:solidFill>
                <a:sym typeface="Wingdings" pitchFamily="2" charset="2"/>
              </a:rPr>
              <a:t>US = 4x</a:t>
            </a:r>
            <a:r>
              <a:rPr lang="en-US" sz="4000" dirty="0" smtClean="0">
                <a:solidFill>
                  <a:schemeClr val="tx1"/>
                </a:solidFill>
                <a:sym typeface="Wingdings" pitchFamily="2" charset="2"/>
              </a:rPr>
              <a:t>, find the length of TY.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33400" y="2286000"/>
            <a:ext cx="3048000" cy="31242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762000" y="3048000"/>
            <a:ext cx="762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+mj-lt"/>
              </a:rPr>
              <a:t>Y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2489200"/>
            <a:ext cx="357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+mj-lt"/>
              </a:rPr>
              <a:t>T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429000" y="4470400"/>
            <a:ext cx="397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+mj-lt"/>
              </a:rPr>
              <a:t>S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985963" y="3924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1219200" y="3657600"/>
            <a:ext cx="1828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52600" y="3251200"/>
            <a:ext cx="439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+mj-lt"/>
              </a:rPr>
              <a:t>K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143500" y="3553480"/>
            <a:ext cx="2971800" cy="10464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200" b="1" dirty="0">
                <a:latin typeface="+mj-lt"/>
              </a:rPr>
              <a:t>x = </a:t>
            </a:r>
            <a:r>
              <a:rPr lang="en-US" sz="6200" b="1" dirty="0" smtClean="0">
                <a:latin typeface="+mj-lt"/>
              </a:rPr>
              <a:t>8</a:t>
            </a:r>
            <a:endParaRPr lang="en-US" sz="6200" b="1" dirty="0">
              <a:latin typeface="+mj-lt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2590800" y="2362200"/>
            <a:ext cx="762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rot="-6662058">
            <a:off x="1168400" y="4051300"/>
            <a:ext cx="228600" cy="2413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 rot="-6662058">
            <a:off x="2749550" y="3498850"/>
            <a:ext cx="228600" cy="2413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00300" y="1828800"/>
            <a:ext cx="447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+mj-lt"/>
              </a:rPr>
              <a:t>U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85800" y="3962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+mj-lt"/>
              </a:rPr>
              <a:t>R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971800" y="3276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+mj-lt"/>
              </a:rPr>
              <a:t>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36183"/>
              </p:ext>
            </p:extLst>
          </p:nvPr>
        </p:nvGraphicFramePr>
        <p:xfrm>
          <a:off x="4648200" y="1747837"/>
          <a:ext cx="37290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3" imgW="927000" imgH="177480" progId="Equation.DSMT4">
                  <p:embed/>
                </p:oleObj>
              </mc:Choice>
              <mc:Fallback>
                <p:oleObj name="Equation" r:id="rId3" imgW="92700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47837"/>
                        <a:ext cx="372903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41777"/>
              </p:ext>
            </p:extLst>
          </p:nvPr>
        </p:nvGraphicFramePr>
        <p:xfrm>
          <a:off x="5440363" y="2636838"/>
          <a:ext cx="21447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636838"/>
                        <a:ext cx="2144712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162550" y="5242719"/>
            <a:ext cx="2971800" cy="10464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200" b="1" dirty="0" smtClean="0">
                <a:latin typeface="+mj-lt"/>
              </a:rPr>
              <a:t>TY </a:t>
            </a:r>
            <a:r>
              <a:rPr lang="en-US" sz="6200" b="1" dirty="0">
                <a:latin typeface="+mj-lt"/>
              </a:rPr>
              <a:t>= 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 autoUpdateAnimBg="0"/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6629400"/>
          </a:xfrm>
        </p:spPr>
        <p:txBody>
          <a:bodyPr/>
          <a:lstStyle/>
          <a:p>
            <a:pPr algn="l"/>
            <a:r>
              <a:rPr lang="en-US" b="1" dirty="0" smtClean="0"/>
              <a:t>If a diameter is perpendicular to a chord, then it also bisects the chord.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i="1" dirty="0" smtClean="0"/>
              <a:t>This results in congruent arcs too.</a:t>
            </a:r>
            <a:br>
              <a:rPr lang="en-US" sz="4000" b="1" i="1" dirty="0" smtClean="0"/>
            </a:b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 smtClean="0"/>
              <a:t>Sometimes, this creates a right triangle &amp; you’ll use </a:t>
            </a:r>
            <a:r>
              <a:rPr lang="en-US" sz="4000" b="1" i="1" dirty="0" smtClean="0">
                <a:solidFill>
                  <a:srgbClr val="FF33CC"/>
                </a:solidFill>
              </a:rPr>
              <a:t>Pythagorean Theorem.</a:t>
            </a:r>
            <a:endParaRPr lang="en-US" sz="40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llowee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RespondQuestion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542</Words>
  <Application>Microsoft Macintosh PowerPoint</Application>
  <PresentationFormat>On-screen Show (4:3)</PresentationFormat>
  <Paragraphs>171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Default Design</vt:lpstr>
      <vt:lpstr>1_Default Design</vt:lpstr>
      <vt:lpstr>iRespondGraphMaster</vt:lpstr>
      <vt:lpstr>Halloween 3</vt:lpstr>
      <vt:lpstr>1_iRespondQuestionMaster</vt:lpstr>
      <vt:lpstr>1_iRespondGraphMaster</vt:lpstr>
      <vt:lpstr>Office Theme</vt:lpstr>
      <vt:lpstr>iRespondQuestionMaster</vt:lpstr>
      <vt:lpstr>2_Default Design</vt:lpstr>
      <vt:lpstr>Equation</vt:lpstr>
      <vt:lpstr> Find the Area</vt:lpstr>
      <vt:lpstr>Lesson 24: Chord Properties &amp; Segment Lengths</vt:lpstr>
      <vt:lpstr>If two chords are congruent, then their corresponding arcs are congruent. </vt:lpstr>
      <vt:lpstr>Solve for x.</vt:lpstr>
      <vt:lpstr>PowerPoint Presentation</vt:lpstr>
      <vt:lpstr>PowerPoint Presentation</vt:lpstr>
      <vt:lpstr>If two chords are congruent, then they are equidistant from the center. </vt:lpstr>
      <vt:lpstr>In K,  K is the midpoint of RE.  If    TY = -3x + 56 and US = 4x, find the length of TY.</vt:lpstr>
      <vt:lpstr>If a diameter is perpendicular to a chord, then it also bisects the chord.  This results in congruent arcs too.  Sometimes, this creates a right triangle &amp; you’ll use Pythagorean Theorem.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length of DB.</vt:lpstr>
      <vt:lpstr>Find the length of AC and DB.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Homework</vt:lpstr>
    </vt:vector>
  </TitlesOfParts>
  <Company>MCEACHERN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Find the Area</dc:title>
  <dc:creator>Emily Freeman</dc:creator>
  <cp:lastModifiedBy>Rukayat Giwa</cp:lastModifiedBy>
  <cp:revision>109</cp:revision>
  <cp:lastPrinted>2014-03-27T17:38:58Z</cp:lastPrinted>
  <dcterms:created xsi:type="dcterms:W3CDTF">2002-02-14T15:27:49Z</dcterms:created>
  <dcterms:modified xsi:type="dcterms:W3CDTF">2014-11-20T07:04:49Z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