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  <p:sldMasterId id="2147483741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81" r:id="rId21"/>
    <p:sldId id="275" r:id="rId22"/>
    <p:sldId id="274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B8FC6-690B-124C-A6D3-5B4A03FE367D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9F02-6466-A24A-9A16-0C926C18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8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280" indent="-280492" defTabSz="91471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969" indent="-224394" defTabSz="91471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756" indent="-224394" defTabSz="91471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9544" indent="-224394" defTabSz="91471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8331" indent="-224394" defTabSz="9147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7119" indent="-224394" defTabSz="9147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5906" indent="-224394" defTabSz="9147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4694" indent="-224394" defTabSz="9147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38517A-82B1-4904-8180-A14505528B60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True: thumbs up   False: thumbs down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7D07-F7CE-4266-871C-FC8646FD4D42}" type="datetime1">
              <a:rPr lang="en-US"/>
              <a:pPr>
                <a:defRPr/>
              </a:pPr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0D94-2ED9-4A70-A06E-49F9EBBA3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7D07-F7CE-4266-871C-FC8646FD4D42}" type="datetime1">
              <a:rPr lang="en-US"/>
              <a:pPr>
                <a:defRPr/>
              </a:pPr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0D94-2ED9-4A70-A06E-49F9EBBA3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7EB-783A-4838-90F3-6E4EB545720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22F-2AF9-45B9-B8CF-1367A4B7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AD2FB562-EA0B-2841-8349-C6F29155972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2D9E364D-31FE-7748-837B-731EC49C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3" Type="http://schemas.openxmlformats.org/officeDocument/2006/relationships/image" Target="../media/image6.jpe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7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5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3600" cap="all" baseline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kumimoji="0" lang="en-US" sz="3600" cap="all" baseline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2"/>
                </a:solidFill>
              </a:rPr>
              <a:t>A.) Response A</a:t>
            </a:r>
            <a:endParaRPr kumimoji="0" lang="en-US" sz="3200">
              <a:solidFill>
                <a:schemeClr val="tx2"/>
              </a:solidFill>
            </a:endParaRPr>
          </a:p>
        </p:txBody>
      </p:sp>
      <p:sp>
        <p:nvSpPr>
          <p:cNvPr id="1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2"/>
                </a:solidFill>
              </a:rPr>
              <a:t>B.) Response B</a:t>
            </a:r>
            <a:endParaRPr kumimoji="0" lang="en-US" sz="3200">
              <a:solidFill>
                <a:schemeClr val="tx2"/>
              </a:solidFill>
            </a:endParaRPr>
          </a:p>
        </p:txBody>
      </p:sp>
      <p:sp>
        <p:nvSpPr>
          <p:cNvPr id="1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2"/>
                </a:solidFill>
              </a:rPr>
              <a:t>C.) Response C</a:t>
            </a:r>
            <a:endParaRPr kumimoji="0" lang="en-US" sz="3200">
              <a:solidFill>
                <a:schemeClr val="tx2"/>
              </a:solidFill>
            </a:endParaRPr>
          </a:p>
        </p:txBody>
      </p:sp>
      <p:sp>
        <p:nvSpPr>
          <p:cNvPr id="17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2"/>
                </a:solidFill>
              </a:rPr>
              <a:t>D.) Response D</a:t>
            </a:r>
            <a:endParaRPr kumimoji="0" lang="en-US" sz="3200">
              <a:solidFill>
                <a:schemeClr val="tx2"/>
              </a:solidFill>
            </a:endParaRPr>
          </a:p>
        </p:txBody>
      </p:sp>
      <p:sp>
        <p:nvSpPr>
          <p:cNvPr id="18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3200" smtClean="0">
                <a:solidFill>
                  <a:schemeClr val="tx2"/>
                </a:solidFill>
              </a:rPr>
              <a:t>E.) Response E</a:t>
            </a:r>
            <a:endParaRPr kumimoji="0" lang="en-US" sz="3200">
              <a:solidFill>
                <a:schemeClr val="tx2"/>
              </a:solidFill>
            </a:endParaRPr>
          </a:p>
        </p:txBody>
      </p:sp>
      <p:sp>
        <p:nvSpPr>
          <p:cNvPr id="19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7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5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10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11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28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4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5.wmf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Warm-Up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measurements of two vertical angles are </a:t>
            </a:r>
            <a:r>
              <a:rPr lang="en-US" b="1" dirty="0" smtClean="0"/>
              <a:t>15x</a:t>
            </a:r>
            <a:r>
              <a:rPr lang="en-US" dirty="0" smtClean="0"/>
              <a:t> and </a:t>
            </a:r>
            <a:r>
              <a:rPr lang="en-US" b="1" dirty="0" smtClean="0"/>
              <a:t>10x+15. </a:t>
            </a:r>
            <a:r>
              <a:rPr lang="en-US" dirty="0" smtClean="0"/>
              <a:t>What is the measurement of each </a:t>
            </a:r>
            <a:r>
              <a:rPr lang="en-US" smtClean="0"/>
              <a:t>angle?</a:t>
            </a:r>
          </a:p>
          <a:p>
            <a:pPr marL="514350" indent="-51435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830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CCECFF"/>
          </a:solidFill>
        </p:spPr>
        <p:txBody>
          <a:bodyPr/>
          <a:lstStyle/>
          <a:p>
            <a:pPr algn="l" eaLnBrk="1" hangingPunct="1"/>
            <a:r>
              <a:rPr lang="en-US" sz="4000" smtClean="0">
                <a:latin typeface="Berlin Sans FB Demi" pitchFamily="34" charset="0"/>
              </a:rPr>
              <a:t>Use </a:t>
            </a:r>
            <a:r>
              <a:rPr lang="en-US" sz="4000" smtClean="0">
                <a:latin typeface="Berlin Sans FB Demi" pitchFamily="34" charset="0"/>
                <a:sym typeface="Wingdings 2" pitchFamily="18" charset="2"/>
              </a:rPr>
              <a:t>P to determine whether each statement is </a:t>
            </a:r>
            <a:r>
              <a:rPr lang="en-US" sz="4000" i="1" smtClean="0">
                <a:latin typeface="Berlin Sans FB Demi" pitchFamily="34" charset="0"/>
                <a:sym typeface="Wingdings 2" pitchFamily="18" charset="2"/>
              </a:rPr>
              <a:t>true</a:t>
            </a:r>
            <a:r>
              <a:rPr lang="en-US" sz="4000" smtClean="0">
                <a:latin typeface="Berlin Sans FB Demi" pitchFamily="34" charset="0"/>
                <a:sym typeface="Wingdings 2" pitchFamily="18" charset="2"/>
              </a:rPr>
              <a:t> or </a:t>
            </a:r>
            <a:r>
              <a:rPr lang="en-US" sz="4000" i="1" smtClean="0">
                <a:latin typeface="Berlin Sans FB Demi" pitchFamily="34" charset="0"/>
                <a:sym typeface="Wingdings 2" pitchFamily="18" charset="2"/>
              </a:rPr>
              <a:t>false</a:t>
            </a:r>
            <a:r>
              <a:rPr lang="en-US" sz="4000" smtClean="0">
                <a:latin typeface="Berlin Sans FB Demi" pitchFamily="34" charset="0"/>
                <a:sym typeface="Wingdings 2" pitchFamily="18" charset="2"/>
              </a:rPr>
              <a:t>.</a:t>
            </a:r>
            <a:endParaRPr lang="en-US" sz="4000" smtClean="0">
              <a:latin typeface="Berlin Sans FB Demi" pitchFamily="34" charset="0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5470525" y="1279525"/>
            <a:ext cx="3292475" cy="4054475"/>
            <a:chOff x="3446" y="806"/>
            <a:chExt cx="2074" cy="2554"/>
          </a:xfrm>
        </p:grpSpPr>
        <p:grpSp>
          <p:nvGrpSpPr>
            <p:cNvPr id="36874" name="Group 4"/>
            <p:cNvGrpSpPr>
              <a:grpSpLocks/>
            </p:cNvGrpSpPr>
            <p:nvPr/>
          </p:nvGrpSpPr>
          <p:grpSpPr bwMode="auto">
            <a:xfrm>
              <a:off x="3590" y="1238"/>
              <a:ext cx="1920" cy="1728"/>
              <a:chOff x="2448" y="912"/>
              <a:chExt cx="1920" cy="1728"/>
            </a:xfrm>
          </p:grpSpPr>
          <p:grpSp>
            <p:nvGrpSpPr>
              <p:cNvPr id="36880" name="Group 5"/>
              <p:cNvGrpSpPr>
                <a:grpSpLocks/>
              </p:cNvGrpSpPr>
              <p:nvPr/>
            </p:nvGrpSpPr>
            <p:grpSpPr bwMode="auto">
              <a:xfrm>
                <a:off x="2448" y="912"/>
                <a:ext cx="1920" cy="1728"/>
                <a:chOff x="2448" y="912"/>
                <a:chExt cx="1920" cy="1728"/>
              </a:xfrm>
            </p:grpSpPr>
            <p:sp>
              <p:nvSpPr>
                <p:cNvPr id="36882" name="Oval 6"/>
                <p:cNvSpPr>
                  <a:spLocks noChangeArrowheads="1"/>
                </p:cNvSpPr>
                <p:nvPr/>
              </p:nvSpPr>
              <p:spPr bwMode="auto">
                <a:xfrm>
                  <a:off x="2448" y="912"/>
                  <a:ext cx="1920" cy="17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883" name="Line 7"/>
                <p:cNvSpPr>
                  <a:spLocks noChangeShapeType="1"/>
                </p:cNvSpPr>
                <p:nvPr/>
              </p:nvSpPr>
              <p:spPr bwMode="auto">
                <a:xfrm>
                  <a:off x="2640" y="1248"/>
                  <a:ext cx="768" cy="13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4" name="Line 8"/>
                <p:cNvSpPr>
                  <a:spLocks noChangeShapeType="1"/>
                </p:cNvSpPr>
                <p:nvPr/>
              </p:nvSpPr>
              <p:spPr bwMode="auto">
                <a:xfrm>
                  <a:off x="3408" y="912"/>
                  <a:ext cx="0" cy="17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5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1248"/>
                  <a:ext cx="768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6" name="Line 10"/>
                <p:cNvSpPr>
                  <a:spLocks noChangeShapeType="1"/>
                </p:cNvSpPr>
                <p:nvPr/>
              </p:nvSpPr>
              <p:spPr bwMode="auto">
                <a:xfrm>
                  <a:off x="3408" y="1776"/>
                  <a:ext cx="624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6881" name="Object 11"/>
              <p:cNvGraphicFramePr>
                <a:graphicFrameLocks noChangeAspect="1"/>
              </p:cNvGraphicFramePr>
              <p:nvPr/>
            </p:nvGraphicFramePr>
            <p:xfrm>
              <a:off x="3305" y="1673"/>
              <a:ext cx="228" cy="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4" name="Equation" r:id="rId4" imgW="114102" imgH="114102" progId="Equation.3">
                      <p:embed/>
                    </p:oleObj>
                  </mc:Choice>
                  <mc:Fallback>
                    <p:oleObj name="Equation" r:id="rId4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5" y="1673"/>
                            <a:ext cx="228" cy="2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875" name="Text Box 12"/>
            <p:cNvSpPr txBox="1">
              <a:spLocks noChangeArrowheads="1"/>
            </p:cNvSpPr>
            <p:nvPr/>
          </p:nvSpPr>
          <p:spPr bwMode="auto">
            <a:xfrm>
              <a:off x="4646" y="1814"/>
              <a:ext cx="3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6876" name="Text Box 13"/>
            <p:cNvSpPr txBox="1">
              <a:spLocks noChangeArrowheads="1"/>
            </p:cNvSpPr>
            <p:nvPr/>
          </p:nvSpPr>
          <p:spPr bwMode="auto">
            <a:xfrm>
              <a:off x="4396" y="806"/>
              <a:ext cx="3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36877" name="Text Box 14"/>
            <p:cNvSpPr txBox="1">
              <a:spLocks noChangeArrowheads="1"/>
            </p:cNvSpPr>
            <p:nvPr/>
          </p:nvSpPr>
          <p:spPr bwMode="auto">
            <a:xfrm>
              <a:off x="3446" y="1286"/>
              <a:ext cx="3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6878" name="Text Box 15"/>
            <p:cNvSpPr txBox="1">
              <a:spLocks noChangeArrowheads="1"/>
            </p:cNvSpPr>
            <p:nvPr/>
          </p:nvSpPr>
          <p:spPr bwMode="auto">
            <a:xfrm>
              <a:off x="4406" y="2918"/>
              <a:ext cx="3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5174" y="2678"/>
              <a:ext cx="3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graphicFrame>
        <p:nvGraphicFramePr>
          <p:cNvPr id="36868" name="Object 17"/>
          <p:cNvGraphicFramePr>
            <a:graphicFrameLocks noChangeAspect="1"/>
          </p:cNvGraphicFramePr>
          <p:nvPr/>
        </p:nvGraphicFramePr>
        <p:xfrm>
          <a:off x="0" y="1752600"/>
          <a:ext cx="3962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6" imgW="1218671" imgH="215806" progId="Equation.3">
                  <p:embed/>
                </p:oleObj>
              </mc:Choice>
              <mc:Fallback>
                <p:oleObj name="Equation" r:id="rId6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3962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3962400" y="1828800"/>
          <a:ext cx="12795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8" imgW="393359" imgH="177646" progId="Equation.3">
                  <p:embed/>
                </p:oleObj>
              </mc:Choice>
              <mc:Fallback>
                <p:oleObj name="Equation" r:id="rId8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1279525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19"/>
          <p:cNvGraphicFramePr>
            <a:graphicFrameLocks noChangeAspect="1"/>
          </p:cNvGraphicFramePr>
          <p:nvPr/>
        </p:nvGraphicFramePr>
        <p:xfrm>
          <a:off x="0" y="2895600"/>
          <a:ext cx="34671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0" imgW="1066337" imgH="215806" progId="Equation.3">
                  <p:embed/>
                </p:oleObj>
              </mc:Choice>
              <mc:Fallback>
                <p:oleObj name="Equation" r:id="rId10" imgW="106633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34671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3429000" y="2987675"/>
          <a:ext cx="1073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2" imgW="329914" imgH="177646" progId="Equation.3">
                  <p:embed/>
                </p:oleObj>
              </mc:Choice>
              <mc:Fallback>
                <p:oleObj name="Equation" r:id="rId12" imgW="3299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87675"/>
                        <a:ext cx="107315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21"/>
          <p:cNvGraphicFramePr>
            <a:graphicFrameLocks noChangeAspect="1"/>
          </p:cNvGraphicFramePr>
          <p:nvPr/>
        </p:nvGraphicFramePr>
        <p:xfrm>
          <a:off x="20638" y="4114800"/>
          <a:ext cx="3425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4" imgW="1054100" imgH="241300" progId="Equation.3">
                  <p:embed/>
                </p:oleObj>
              </mc:Choice>
              <mc:Fallback>
                <p:oleObj name="Equation" r:id="rId14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4114800"/>
                        <a:ext cx="3425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3505200" y="4156075"/>
          <a:ext cx="1073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6" imgW="329914" imgH="177646" progId="Equation.3">
                  <p:embed/>
                </p:oleObj>
              </mc:Choice>
              <mc:Fallback>
                <p:oleObj name="Equation" r:id="rId16" imgW="3299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156075"/>
                        <a:ext cx="107315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8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78395"/>
            <a:ext cx="56388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6000" b="1" dirty="0" smtClean="0"/>
              <a:t>Secant Line: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381000" y="1295400"/>
            <a:ext cx="2819400" cy="2895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0" y="838200"/>
            <a:ext cx="2819400" cy="2133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657599" y="2935287"/>
            <a:ext cx="5300345" cy="252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Gill Sans Ultra Bold" pitchFamily="34" charset="0"/>
              </a:rPr>
              <a:t>A line that intersects a circle at exactly _____ points.</a:t>
            </a:r>
            <a:endParaRPr lang="en-US" sz="3600" b="1" dirty="0">
              <a:solidFill>
                <a:srgbClr val="000000"/>
              </a:solidFill>
              <a:latin typeface="Gill Sans Ultra Bold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55197" y="4179522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TWO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990600" y="1981200"/>
            <a:ext cx="3581400" cy="3810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304800" y="1066800"/>
            <a:ext cx="1371600" cy="50292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rot="20968900" flipH="1">
            <a:off x="4164013" y="1982788"/>
            <a:ext cx="914400" cy="465931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895600" y="838200"/>
            <a:ext cx="6248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CC0066"/>
                </a:solidFill>
                <a:latin typeface="Comic Sans MS" pitchFamily="66" charset="0"/>
              </a:rPr>
              <a:t>a LINE that intersects </a:t>
            </a:r>
            <a:r>
              <a:rPr lang="en-US" sz="3400" b="1" dirty="0" smtClean="0">
                <a:solidFill>
                  <a:srgbClr val="CC0066"/>
                </a:solidFill>
                <a:latin typeface="Comic Sans MS" pitchFamily="66" charset="0"/>
              </a:rPr>
              <a:t>a circle at exactly ____ point and is ____________ to the radius of the circle. </a:t>
            </a:r>
            <a:endParaRPr lang="en-US" sz="34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667000" y="37338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914400" y="3276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657600" y="228600"/>
            <a:ext cx="518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b="1">
                <a:solidFill>
                  <a:srgbClr val="000000"/>
                </a:solidFill>
              </a:rPr>
              <a:t>Tangent Line: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952999" y="3546634"/>
            <a:ext cx="40186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Forms a 90°angle with a radius</a:t>
            </a: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495800" y="37338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2819400" y="384175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4343400" y="384175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653330" y="138970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ONE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24400" y="1938472"/>
            <a:ext cx="3777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  <a:latin typeface="Lucida Handwriting" pitchFamily="66" charset="0"/>
              </a:rPr>
              <a:t>PERPENDICULAR</a:t>
            </a:r>
            <a:endParaRPr lang="en-US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7" grpId="0"/>
      <p:bldP spid="83979" grpId="0" animBg="1"/>
      <p:bldP spid="83980" grpId="0" animBg="1"/>
      <p:bldP spid="14" grpId="0" autoUpdateAnimBg="0"/>
      <p:bldP spid="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990600" y="1981200"/>
            <a:ext cx="3581400" cy="3810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304800" y="1066800"/>
            <a:ext cx="1371600" cy="50292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rot="20968900" flipH="1">
            <a:off x="4164013" y="1982788"/>
            <a:ext cx="914400" cy="465931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667000" y="37338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914400" y="3276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657600" y="228600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Point of Tangency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495800" y="37338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2819400" y="384175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4343400" y="384175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5" name="TextBox 12"/>
          <p:cNvSpPr txBox="1">
            <a:spLocks noChangeArrowheads="1"/>
          </p:cNvSpPr>
          <p:nvPr/>
        </p:nvSpPr>
        <p:spPr bwMode="auto">
          <a:xfrm>
            <a:off x="4147331" y="914400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Broadway" pitchFamily="82" charset="0"/>
              </a:rPr>
              <a:t>Where the tangent line ___________ the circle. </a:t>
            </a:r>
            <a:endParaRPr lang="en-US" dirty="0">
              <a:solidFill>
                <a:srgbClr val="000000"/>
              </a:solidFill>
              <a:latin typeface="Broadway" pitchFamily="8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147331" y="1208522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TOUCHES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813558" y="3266248"/>
            <a:ext cx="2457973" cy="115100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1213048" y="2811397"/>
            <a:ext cx="2457973" cy="115100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" grpId="0" animBg="1"/>
      <p:bldP spid="83980" grpId="0" animBg="1"/>
      <p:bldP spid="14" grpId="0" autoUpdateAnimBg="0"/>
      <p:bldP spid="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1828800" y="838200"/>
            <a:ext cx="4648200" cy="4800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2971800" y="4419600"/>
            <a:ext cx="53340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828800" y="3048000"/>
            <a:ext cx="3124200" cy="2438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685800" y="838200"/>
            <a:ext cx="6781800" cy="1676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828800" y="3048000"/>
            <a:ext cx="4572000" cy="838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4114800" y="1676400"/>
            <a:ext cx="1828800" cy="1828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962400" y="3276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6200" y="1524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solidFill>
                  <a:srgbClr val="000000"/>
                </a:solidFill>
              </a:rPr>
              <a:t>Name the term that best describes the notation.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-741980">
            <a:off x="2590800" y="8382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entury Gothic" pitchFamily="34" charset="0"/>
              </a:rPr>
              <a:t>Secant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-741980">
            <a:off x="3962400" y="19050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CC0099"/>
                </a:solidFill>
                <a:latin typeface="Century Gothic" pitchFamily="34" charset="0"/>
              </a:rPr>
              <a:t>Radius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544669">
            <a:off x="2667000" y="33528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Century Gothic" pitchFamily="34" charset="0"/>
              </a:rPr>
              <a:t>Diameter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2222274">
            <a:off x="2133600" y="46482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FF00"/>
                </a:solidFill>
                <a:latin typeface="Century Gothic" pitchFamily="34" charset="0"/>
              </a:rPr>
              <a:t>Chord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 rot="-1005921">
            <a:off x="4495800" y="51054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00"/>
                </a:solidFill>
                <a:latin typeface="Century Gothic" pitchFamily="34" charset="0"/>
              </a:rPr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39076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utoUpdateAnimBg="0"/>
      <p:bldP spid="3083" grpId="0" autoUpdateAnimBg="0"/>
      <p:bldP spid="3084" grpId="0" autoUpdateAnimBg="0"/>
      <p:bldP spid="3085" grpId="0" autoUpdateAnimBg="0"/>
      <p:bldP spid="30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4267200" y="30480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2514600" y="1219200"/>
            <a:ext cx="3429000" cy="3581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 flipV="1">
            <a:off x="2743200" y="1981200"/>
            <a:ext cx="1524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4191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Arc 6"/>
          <p:cNvSpPr>
            <a:spLocks/>
          </p:cNvSpPr>
          <p:nvPr/>
        </p:nvSpPr>
        <p:spPr bwMode="auto">
          <a:xfrm>
            <a:off x="2768600" y="1219200"/>
            <a:ext cx="3178175" cy="2717800"/>
          </a:xfrm>
          <a:custGeom>
            <a:avLst/>
            <a:gdLst>
              <a:gd name="T0" fmla="*/ 0 w 39722"/>
              <a:gd name="T1" fmla="*/ 2147483647 h 33943"/>
              <a:gd name="T2" fmla="*/ 2147483647 w 39722"/>
              <a:gd name="T3" fmla="*/ 2147483647 h 33943"/>
              <a:gd name="T4" fmla="*/ 2147483647 w 39722"/>
              <a:gd name="T5" fmla="*/ 2147483647 h 339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722" h="33943" fill="none" extrusionOk="0">
                <a:moveTo>
                  <a:pt x="0" y="9846"/>
                </a:moveTo>
                <a:cubicBezTo>
                  <a:pt x="3982" y="3705"/>
                  <a:pt x="10803" y="-1"/>
                  <a:pt x="18122" y="0"/>
                </a:cubicBezTo>
                <a:cubicBezTo>
                  <a:pt x="30051" y="0"/>
                  <a:pt x="39722" y="9670"/>
                  <a:pt x="39722" y="21600"/>
                </a:cubicBezTo>
                <a:cubicBezTo>
                  <a:pt x="39722" y="26013"/>
                  <a:pt x="38370" y="30321"/>
                  <a:pt x="35847" y="33942"/>
                </a:cubicBezTo>
              </a:path>
              <a:path w="39722" h="33943" stroke="0" extrusionOk="0">
                <a:moveTo>
                  <a:pt x="0" y="9846"/>
                </a:moveTo>
                <a:cubicBezTo>
                  <a:pt x="3982" y="3705"/>
                  <a:pt x="10803" y="-1"/>
                  <a:pt x="18122" y="0"/>
                </a:cubicBezTo>
                <a:cubicBezTo>
                  <a:pt x="30051" y="0"/>
                  <a:pt x="39722" y="9670"/>
                  <a:pt x="39722" y="21600"/>
                </a:cubicBezTo>
                <a:cubicBezTo>
                  <a:pt x="39722" y="26013"/>
                  <a:pt x="38370" y="30321"/>
                  <a:pt x="35847" y="33942"/>
                </a:cubicBezTo>
                <a:lnTo>
                  <a:pt x="18122" y="21600"/>
                </a:lnTo>
                <a:lnTo>
                  <a:pt x="0" y="9846"/>
                </a:lnTo>
                <a:close/>
              </a:path>
            </a:pathLst>
          </a:custGeom>
          <a:noFill/>
          <a:ln w="5715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62400" y="3124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860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715000" y="3962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F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8674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D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54864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743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55626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8534400" cy="523220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Semicircle: An </a:t>
            </a:r>
            <a:r>
              <a:rPr lang="en-US" sz="2800" dirty="0" smtClean="0">
                <a:latin typeface="Comic Sans MS" pitchFamily="66" charset="0"/>
              </a:rPr>
              <a:t>____ that is ____ of a circle.</a:t>
            </a:r>
            <a:endParaRPr lang="en-US" sz="2800" i="1" dirty="0">
              <a:latin typeface="Comic Sans MS" pitchFamily="66" charset="0"/>
            </a:endParaRPr>
          </a:p>
        </p:txBody>
      </p:sp>
      <p:grpSp>
        <p:nvGrpSpPr>
          <p:cNvPr id="99343" name="Group 15"/>
          <p:cNvGrpSpPr>
            <a:grpSpLocks/>
          </p:cNvGrpSpPr>
          <p:nvPr/>
        </p:nvGrpSpPr>
        <p:grpSpPr bwMode="auto">
          <a:xfrm>
            <a:off x="7010400" y="2362200"/>
            <a:ext cx="1447800" cy="793750"/>
            <a:chOff x="4416" y="1488"/>
            <a:chExt cx="912" cy="500"/>
          </a:xfrm>
        </p:grpSpPr>
        <p:sp>
          <p:nvSpPr>
            <p:cNvPr id="43025" name="Text Box 16"/>
            <p:cNvSpPr txBox="1">
              <a:spLocks noChangeArrowheads="1"/>
            </p:cNvSpPr>
            <p:nvPr/>
          </p:nvSpPr>
          <p:spPr bwMode="auto">
            <a:xfrm>
              <a:off x="4416" y="1584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EDF</a:t>
              </a:r>
            </a:p>
          </p:txBody>
        </p:sp>
        <p:sp>
          <p:nvSpPr>
            <p:cNvPr id="43026" name="Freeform 17"/>
            <p:cNvSpPr>
              <a:spLocks/>
            </p:cNvSpPr>
            <p:nvPr/>
          </p:nvSpPr>
          <p:spPr bwMode="auto">
            <a:xfrm>
              <a:off x="4464" y="1488"/>
              <a:ext cx="576" cy="168"/>
            </a:xfrm>
            <a:custGeom>
              <a:avLst/>
              <a:gdLst>
                <a:gd name="T0" fmla="*/ 0 w 672"/>
                <a:gd name="T1" fmla="*/ 18 h 312"/>
                <a:gd name="T2" fmla="*/ 130 w 672"/>
                <a:gd name="T3" fmla="*/ 2 h 312"/>
                <a:gd name="T4" fmla="*/ 285 w 672"/>
                <a:gd name="T5" fmla="*/ 6 h 312"/>
                <a:gd name="T6" fmla="*/ 363 w 672"/>
                <a:gd name="T7" fmla="*/ 26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312">
                  <a:moveTo>
                    <a:pt x="0" y="216"/>
                  </a:moveTo>
                  <a:cubicBezTo>
                    <a:pt x="76" y="132"/>
                    <a:pt x="152" y="48"/>
                    <a:pt x="240" y="24"/>
                  </a:cubicBezTo>
                  <a:cubicBezTo>
                    <a:pt x="328" y="0"/>
                    <a:pt x="456" y="24"/>
                    <a:pt x="528" y="72"/>
                  </a:cubicBezTo>
                  <a:cubicBezTo>
                    <a:pt x="600" y="120"/>
                    <a:pt x="648" y="280"/>
                    <a:pt x="672" y="3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400800" y="1143000"/>
            <a:ext cx="2362200" cy="984250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To name: use 3 letters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211287" y="192314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arc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334000" y="22860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half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76943" y="5174760"/>
            <a:ext cx="312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Measures EQUATLY 180°.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44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46" grpId="0" animBg="1" autoUpdateAnimBg="0"/>
      <p:bldP spid="19" grpId="0" autoUpdateAnimBg="0"/>
      <p:bldP spid="20" grpId="0" autoUpdateAnimBg="0"/>
      <p:bldP spid="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2819400" y="274184"/>
            <a:ext cx="3429000" cy="3581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V="1">
            <a:off x="4572000" y="350384"/>
            <a:ext cx="381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572000" y="2102984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495800" y="20267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Arc 6"/>
          <p:cNvSpPr>
            <a:spLocks/>
          </p:cNvSpPr>
          <p:nvPr/>
        </p:nvSpPr>
        <p:spPr bwMode="auto">
          <a:xfrm>
            <a:off x="4876800" y="351972"/>
            <a:ext cx="1373188" cy="2636837"/>
          </a:xfrm>
          <a:custGeom>
            <a:avLst/>
            <a:gdLst>
              <a:gd name="T0" fmla="*/ 0 w 22029"/>
              <a:gd name="T1" fmla="*/ 145801868 h 33943"/>
              <a:gd name="T2" fmla="*/ 2147483647 w 22029"/>
              <a:gd name="T3" fmla="*/ 2147483647 h 33943"/>
              <a:gd name="T4" fmla="*/ 2147483647 w 22029"/>
              <a:gd name="T5" fmla="*/ 2147483647 h 339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29" h="33943" fill="none" extrusionOk="0">
                <a:moveTo>
                  <a:pt x="0" y="4"/>
                </a:moveTo>
                <a:cubicBezTo>
                  <a:pt x="142" y="1"/>
                  <a:pt x="285" y="-1"/>
                  <a:pt x="429" y="0"/>
                </a:cubicBezTo>
                <a:cubicBezTo>
                  <a:pt x="12358" y="0"/>
                  <a:pt x="22029" y="9670"/>
                  <a:pt x="22029" y="21600"/>
                </a:cubicBezTo>
                <a:cubicBezTo>
                  <a:pt x="22029" y="26013"/>
                  <a:pt x="20677" y="30321"/>
                  <a:pt x="18154" y="33942"/>
                </a:cubicBezTo>
              </a:path>
              <a:path w="22029" h="33943" stroke="0" extrusionOk="0">
                <a:moveTo>
                  <a:pt x="0" y="4"/>
                </a:moveTo>
                <a:cubicBezTo>
                  <a:pt x="142" y="1"/>
                  <a:pt x="285" y="-1"/>
                  <a:pt x="429" y="0"/>
                </a:cubicBezTo>
                <a:cubicBezTo>
                  <a:pt x="12358" y="0"/>
                  <a:pt x="22029" y="9670"/>
                  <a:pt x="22029" y="21600"/>
                </a:cubicBezTo>
                <a:cubicBezTo>
                  <a:pt x="22029" y="26013"/>
                  <a:pt x="20677" y="30321"/>
                  <a:pt x="18154" y="33942"/>
                </a:cubicBezTo>
                <a:lnTo>
                  <a:pt x="429" y="21600"/>
                </a:lnTo>
                <a:lnTo>
                  <a:pt x="0" y="4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114800" y="1798184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29200" y="106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019800" y="3017384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590800" y="2788784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2895600" y="27125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4876800" y="2741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5867400" y="29411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6858000" y="197984"/>
            <a:ext cx="2209800" cy="5572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Minor Arc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-76200" y="197984"/>
            <a:ext cx="2133600" cy="557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Major Arc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6400800" y="1112384"/>
            <a:ext cx="2667000" cy="5572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Less than 180°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-76200" y="1036184"/>
            <a:ext cx="2819400" cy="557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More than 180°</a:t>
            </a:r>
          </a:p>
        </p:txBody>
      </p:sp>
      <p:sp>
        <p:nvSpPr>
          <p:cNvPr id="98323" name="Arc 19"/>
          <p:cNvSpPr>
            <a:spLocks/>
          </p:cNvSpPr>
          <p:nvPr/>
        </p:nvSpPr>
        <p:spPr bwMode="auto">
          <a:xfrm flipH="1" flipV="1">
            <a:off x="2817813" y="274184"/>
            <a:ext cx="3125787" cy="3581400"/>
          </a:xfrm>
          <a:custGeom>
            <a:avLst/>
            <a:gdLst>
              <a:gd name="T0" fmla="*/ 0 w 38706"/>
              <a:gd name="T1" fmla="*/ 2147483647 h 43200"/>
              <a:gd name="T2" fmla="*/ 2147483647 w 38706"/>
              <a:gd name="T3" fmla="*/ 2147483647 h 43200"/>
              <a:gd name="T4" fmla="*/ 2147483647 w 38706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706" h="43200" fill="none" extrusionOk="0">
                <a:moveTo>
                  <a:pt x="0" y="8411"/>
                </a:moveTo>
                <a:cubicBezTo>
                  <a:pt x="4089" y="3106"/>
                  <a:pt x="10408" y="-1"/>
                  <a:pt x="17106" y="0"/>
                </a:cubicBezTo>
                <a:cubicBezTo>
                  <a:pt x="29035" y="0"/>
                  <a:pt x="38706" y="9670"/>
                  <a:pt x="38706" y="21600"/>
                </a:cubicBezTo>
                <a:cubicBezTo>
                  <a:pt x="38706" y="33529"/>
                  <a:pt x="29035" y="43200"/>
                  <a:pt x="17106" y="43200"/>
                </a:cubicBezTo>
                <a:cubicBezTo>
                  <a:pt x="15594" y="43200"/>
                  <a:pt x="14086" y="43041"/>
                  <a:pt x="12608" y="42726"/>
                </a:cubicBezTo>
              </a:path>
              <a:path w="38706" h="43200" stroke="0" extrusionOk="0">
                <a:moveTo>
                  <a:pt x="0" y="8411"/>
                </a:moveTo>
                <a:cubicBezTo>
                  <a:pt x="4089" y="3106"/>
                  <a:pt x="10408" y="-1"/>
                  <a:pt x="17106" y="0"/>
                </a:cubicBezTo>
                <a:cubicBezTo>
                  <a:pt x="29035" y="0"/>
                  <a:pt x="38706" y="9670"/>
                  <a:pt x="38706" y="21600"/>
                </a:cubicBezTo>
                <a:cubicBezTo>
                  <a:pt x="38706" y="33529"/>
                  <a:pt x="29035" y="43200"/>
                  <a:pt x="17106" y="43200"/>
                </a:cubicBezTo>
                <a:cubicBezTo>
                  <a:pt x="15594" y="43200"/>
                  <a:pt x="14086" y="43041"/>
                  <a:pt x="12608" y="42726"/>
                </a:cubicBezTo>
                <a:lnTo>
                  <a:pt x="17106" y="21600"/>
                </a:lnTo>
                <a:lnTo>
                  <a:pt x="0" y="841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7600950" y="1902959"/>
            <a:ext cx="1466850" cy="765175"/>
            <a:chOff x="4836" y="1890"/>
            <a:chExt cx="924" cy="482"/>
          </a:xfrm>
        </p:grpSpPr>
        <p:sp>
          <p:nvSpPr>
            <p:cNvPr id="42014" name="Freeform 21"/>
            <p:cNvSpPr>
              <a:spLocks/>
            </p:cNvSpPr>
            <p:nvPr/>
          </p:nvSpPr>
          <p:spPr bwMode="auto">
            <a:xfrm>
              <a:off x="4836" y="1890"/>
              <a:ext cx="576" cy="192"/>
            </a:xfrm>
            <a:custGeom>
              <a:avLst/>
              <a:gdLst>
                <a:gd name="T0" fmla="*/ 0 w 672"/>
                <a:gd name="T1" fmla="*/ 31 h 312"/>
                <a:gd name="T2" fmla="*/ 130 w 672"/>
                <a:gd name="T3" fmla="*/ 4 h 312"/>
                <a:gd name="T4" fmla="*/ 285 w 672"/>
                <a:gd name="T5" fmla="*/ 10 h 312"/>
                <a:gd name="T6" fmla="*/ 363 w 672"/>
                <a:gd name="T7" fmla="*/ 45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312">
                  <a:moveTo>
                    <a:pt x="0" y="216"/>
                  </a:moveTo>
                  <a:cubicBezTo>
                    <a:pt x="76" y="132"/>
                    <a:pt x="152" y="48"/>
                    <a:pt x="240" y="24"/>
                  </a:cubicBezTo>
                  <a:cubicBezTo>
                    <a:pt x="328" y="0"/>
                    <a:pt x="456" y="24"/>
                    <a:pt x="528" y="72"/>
                  </a:cubicBezTo>
                  <a:cubicBezTo>
                    <a:pt x="600" y="120"/>
                    <a:pt x="648" y="280"/>
                    <a:pt x="672" y="3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Text Box 22"/>
            <p:cNvSpPr txBox="1">
              <a:spLocks noChangeArrowheads="1"/>
            </p:cNvSpPr>
            <p:nvPr/>
          </p:nvSpPr>
          <p:spPr bwMode="auto">
            <a:xfrm>
              <a:off x="4848" y="1968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AB</a:t>
              </a:r>
            </a:p>
          </p:txBody>
        </p:sp>
      </p:grpSp>
      <p:grpSp>
        <p:nvGrpSpPr>
          <p:cNvPr id="98327" name="Group 23"/>
          <p:cNvGrpSpPr>
            <a:grpSpLocks/>
          </p:cNvGrpSpPr>
          <p:nvPr/>
        </p:nvGrpSpPr>
        <p:grpSpPr bwMode="auto">
          <a:xfrm>
            <a:off x="76200" y="1842634"/>
            <a:ext cx="1447800" cy="793750"/>
            <a:chOff x="96" y="1852"/>
            <a:chExt cx="912" cy="500"/>
          </a:xfrm>
        </p:grpSpPr>
        <p:sp>
          <p:nvSpPr>
            <p:cNvPr id="42012" name="Freeform 24"/>
            <p:cNvSpPr>
              <a:spLocks/>
            </p:cNvSpPr>
            <p:nvPr/>
          </p:nvSpPr>
          <p:spPr bwMode="auto">
            <a:xfrm>
              <a:off x="192" y="1852"/>
              <a:ext cx="624" cy="192"/>
            </a:xfrm>
            <a:custGeom>
              <a:avLst/>
              <a:gdLst>
                <a:gd name="T0" fmla="*/ 0 w 672"/>
                <a:gd name="T1" fmla="*/ 31 h 312"/>
                <a:gd name="T2" fmla="*/ 178 w 672"/>
                <a:gd name="T3" fmla="*/ 4 h 312"/>
                <a:gd name="T4" fmla="*/ 393 w 672"/>
                <a:gd name="T5" fmla="*/ 10 h 312"/>
                <a:gd name="T6" fmla="*/ 500 w 672"/>
                <a:gd name="T7" fmla="*/ 45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312">
                  <a:moveTo>
                    <a:pt x="0" y="216"/>
                  </a:moveTo>
                  <a:cubicBezTo>
                    <a:pt x="76" y="132"/>
                    <a:pt x="152" y="48"/>
                    <a:pt x="240" y="24"/>
                  </a:cubicBezTo>
                  <a:cubicBezTo>
                    <a:pt x="328" y="0"/>
                    <a:pt x="456" y="24"/>
                    <a:pt x="528" y="72"/>
                  </a:cubicBezTo>
                  <a:cubicBezTo>
                    <a:pt x="600" y="120"/>
                    <a:pt x="648" y="280"/>
                    <a:pt x="672" y="3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Text Box 25"/>
            <p:cNvSpPr txBox="1">
              <a:spLocks noChangeArrowheads="1"/>
            </p:cNvSpPr>
            <p:nvPr/>
          </p:nvSpPr>
          <p:spPr bwMode="auto">
            <a:xfrm>
              <a:off x="96" y="1948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ACB</a:t>
              </a:r>
            </a:p>
          </p:txBody>
        </p:sp>
      </p:grp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6705600" y="2788784"/>
            <a:ext cx="2362200" cy="9842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To name: use 2 letters</a:t>
            </a:r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-76200" y="2788784"/>
            <a:ext cx="2438400" cy="984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To name: use 3 letters</a:t>
            </a:r>
          </a:p>
        </p:txBody>
      </p:sp>
      <p:grpSp>
        <p:nvGrpSpPr>
          <p:cNvPr id="98332" name="Group 28"/>
          <p:cNvGrpSpPr>
            <a:grpSpLocks/>
          </p:cNvGrpSpPr>
          <p:nvPr/>
        </p:nvGrpSpPr>
        <p:grpSpPr bwMode="auto">
          <a:xfrm>
            <a:off x="4572000" y="350384"/>
            <a:ext cx="1371600" cy="2667000"/>
            <a:chOff x="2928" y="912"/>
            <a:chExt cx="864" cy="1680"/>
          </a:xfrm>
        </p:grpSpPr>
        <p:sp>
          <p:nvSpPr>
            <p:cNvPr id="42010" name="Line 29"/>
            <p:cNvSpPr>
              <a:spLocks noChangeShapeType="1"/>
            </p:cNvSpPr>
            <p:nvPr/>
          </p:nvSpPr>
          <p:spPr bwMode="auto">
            <a:xfrm flipH="1">
              <a:off x="2928" y="912"/>
              <a:ext cx="240" cy="110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30"/>
            <p:cNvSpPr>
              <a:spLocks noChangeShapeType="1"/>
            </p:cNvSpPr>
            <p:nvPr/>
          </p:nvSpPr>
          <p:spPr bwMode="auto">
            <a:xfrm>
              <a:off x="2928" y="2016"/>
              <a:ext cx="864" cy="57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3214" y="4354286"/>
            <a:ext cx="3399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of a circle’s circumference that is ________ than its semicircle. </a:t>
            </a:r>
            <a:endParaRPr lang="en-US" sz="2800" dirty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76943" y="517476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GREATER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9200" y="4266819"/>
            <a:ext cx="3399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of a circle’s circumference that is ____ than its semicircle. </a:t>
            </a:r>
            <a:endParaRPr lang="en-US" sz="2800" dirty="0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914900" y="506555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LESS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5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9" grpId="0" animBg="1" autoUpdateAnimBg="0"/>
      <p:bldP spid="98320" grpId="0" animBg="1" autoUpdateAnimBg="0"/>
      <p:bldP spid="98321" grpId="0" animBg="1" autoUpdateAnimBg="0"/>
      <p:bldP spid="98322" grpId="0" animBg="1" autoUpdateAnimBg="0"/>
      <p:bldP spid="98323" grpId="0" animBg="1"/>
      <p:bldP spid="98330" grpId="0" animBg="1" autoUpdateAnimBg="0"/>
      <p:bldP spid="98331" grpId="0" animBg="1" autoUpdateAnimBg="0"/>
      <p:bldP spid="35" grpId="0" autoUpdateAnimBg="0"/>
      <p:bldP spid="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2895600" y="1371600"/>
            <a:ext cx="3429000" cy="3581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V="1">
            <a:off x="4648200" y="1447800"/>
            <a:ext cx="381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648200" y="32004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Arc 6"/>
          <p:cNvSpPr>
            <a:spLocks/>
          </p:cNvSpPr>
          <p:nvPr/>
        </p:nvSpPr>
        <p:spPr bwMode="auto">
          <a:xfrm>
            <a:off x="4953000" y="1449388"/>
            <a:ext cx="1373188" cy="2636837"/>
          </a:xfrm>
          <a:custGeom>
            <a:avLst/>
            <a:gdLst>
              <a:gd name="T0" fmla="*/ 0 w 22029"/>
              <a:gd name="T1" fmla="*/ 145801868 h 33943"/>
              <a:gd name="T2" fmla="*/ 2147483647 w 22029"/>
              <a:gd name="T3" fmla="*/ 2147483647 h 33943"/>
              <a:gd name="T4" fmla="*/ 2147483647 w 22029"/>
              <a:gd name="T5" fmla="*/ 2147483647 h 339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29" h="33943" fill="none" extrusionOk="0">
                <a:moveTo>
                  <a:pt x="0" y="4"/>
                </a:moveTo>
                <a:cubicBezTo>
                  <a:pt x="142" y="1"/>
                  <a:pt x="285" y="-1"/>
                  <a:pt x="429" y="0"/>
                </a:cubicBezTo>
                <a:cubicBezTo>
                  <a:pt x="12358" y="0"/>
                  <a:pt x="22029" y="9670"/>
                  <a:pt x="22029" y="21600"/>
                </a:cubicBezTo>
                <a:cubicBezTo>
                  <a:pt x="22029" y="26013"/>
                  <a:pt x="20677" y="30321"/>
                  <a:pt x="18154" y="33942"/>
                </a:cubicBezTo>
              </a:path>
              <a:path w="22029" h="33943" stroke="0" extrusionOk="0">
                <a:moveTo>
                  <a:pt x="0" y="4"/>
                </a:moveTo>
                <a:cubicBezTo>
                  <a:pt x="142" y="1"/>
                  <a:pt x="285" y="-1"/>
                  <a:pt x="429" y="0"/>
                </a:cubicBezTo>
                <a:cubicBezTo>
                  <a:pt x="12358" y="0"/>
                  <a:pt x="22029" y="9670"/>
                  <a:pt x="22029" y="21600"/>
                </a:cubicBezTo>
                <a:cubicBezTo>
                  <a:pt x="22029" y="26013"/>
                  <a:pt x="20677" y="30321"/>
                  <a:pt x="18154" y="33942"/>
                </a:cubicBezTo>
                <a:lnTo>
                  <a:pt x="429" y="21600"/>
                </a:lnTo>
                <a:lnTo>
                  <a:pt x="0" y="4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191000" y="2895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29200" y="106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096000" y="4114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667000" y="3886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495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Central Angle</a:t>
            </a:r>
            <a:r>
              <a:rPr lang="en-US" sz="2800" dirty="0">
                <a:latin typeface="Comic Sans MS" pitchFamily="66" charset="0"/>
              </a:rPr>
              <a:t> :                                                         An Angle </a:t>
            </a:r>
            <a:r>
              <a:rPr lang="en-US" sz="2800" dirty="0" smtClean="0">
                <a:latin typeface="Comic Sans MS" pitchFamily="66" charset="0"/>
              </a:rPr>
              <a:t>with its ______ at </a:t>
            </a:r>
            <a:r>
              <a:rPr lang="en-US" sz="2800" dirty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_____ </a:t>
            </a:r>
            <a:r>
              <a:rPr lang="en-US" sz="2800" dirty="0" smtClean="0">
                <a:latin typeface="Comic Sans MS" pitchFamily="66" charset="0"/>
              </a:rPr>
              <a:t>of </a:t>
            </a:r>
            <a:r>
              <a:rPr lang="en-US" sz="2800" dirty="0">
                <a:latin typeface="Comic Sans MS" pitchFamily="66" charset="0"/>
              </a:rPr>
              <a:t>the circle</a:t>
            </a:r>
          </a:p>
        </p:txBody>
      </p:sp>
      <p:grpSp>
        <p:nvGrpSpPr>
          <p:cNvPr id="98332" name="Group 28"/>
          <p:cNvGrpSpPr>
            <a:grpSpLocks/>
          </p:cNvGrpSpPr>
          <p:nvPr/>
        </p:nvGrpSpPr>
        <p:grpSpPr bwMode="auto">
          <a:xfrm>
            <a:off x="4648200" y="1447800"/>
            <a:ext cx="1371600" cy="2667000"/>
            <a:chOff x="2928" y="912"/>
            <a:chExt cx="864" cy="1680"/>
          </a:xfrm>
        </p:grpSpPr>
        <p:sp>
          <p:nvSpPr>
            <p:cNvPr id="42010" name="Line 29"/>
            <p:cNvSpPr>
              <a:spLocks noChangeShapeType="1"/>
            </p:cNvSpPr>
            <p:nvPr/>
          </p:nvSpPr>
          <p:spPr bwMode="auto">
            <a:xfrm flipH="1">
              <a:off x="2928" y="912"/>
              <a:ext cx="240" cy="110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30"/>
            <p:cNvSpPr>
              <a:spLocks noChangeShapeType="1"/>
            </p:cNvSpPr>
            <p:nvPr/>
          </p:nvSpPr>
          <p:spPr bwMode="auto">
            <a:xfrm>
              <a:off x="2928" y="2016"/>
              <a:ext cx="864" cy="57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0" y="52578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latin typeface="Comic Sans MS" pitchFamily="66" charset="0"/>
                <a:sym typeface="Mathematica1"/>
              </a:rPr>
              <a:t></a:t>
            </a:r>
            <a:r>
              <a:rPr lang="en-US" sz="2800" b="1" dirty="0" smtClean="0">
                <a:latin typeface="Comic Sans MS" pitchFamily="66" charset="0"/>
                <a:sym typeface="MT Symbol" pitchFamily="82" charset="2"/>
              </a:rPr>
              <a:t>APB </a:t>
            </a:r>
            <a:r>
              <a:rPr lang="en-US" sz="2800" b="1" dirty="0">
                <a:latin typeface="Comic Sans MS" pitchFamily="66" charset="0"/>
                <a:sym typeface="MT Symbol" pitchFamily="82" charset="2"/>
              </a:rPr>
              <a:t>is a </a:t>
            </a:r>
            <a:r>
              <a:rPr lang="en-US" sz="2800" b="1" dirty="0">
                <a:latin typeface="Comic Sans MS" pitchFamily="66" charset="0"/>
              </a:rPr>
              <a:t>Central Angle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086100" y="424154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vertex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518261" y="403766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center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7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8" grpId="0" autoUpdateAnimBg="0"/>
      <p:bldP spid="98335" grpId="0" autoUpdateAnimBg="0"/>
      <p:bldP spid="32" grpId="0" autoUpdateAnimBg="0"/>
      <p:bldP spid="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measure of an arc = measure of central angle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3429000" y="1219200"/>
            <a:ext cx="2590800" cy="2590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4648200" y="1295400"/>
            <a:ext cx="457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648200" y="2514600"/>
            <a:ext cx="1219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29200" y="838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A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9436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B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429000" y="3505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26720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Q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37338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45720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5029200" y="121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57912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648200" y="2209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96</a:t>
            </a:r>
            <a:r>
              <a:rPr lang="en-US" b="1">
                <a:latin typeface="Arial" charset="0"/>
                <a:sym typeface="Symbol" pitchFamily="18" charset="2"/>
              </a:rPr>
              <a:t></a:t>
            </a:r>
            <a:endParaRPr lang="en-US" b="1">
              <a:latin typeface="Arial" charset="0"/>
            </a:endParaRPr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152400" y="2743200"/>
            <a:ext cx="1447800" cy="717550"/>
            <a:chOff x="144" y="2256"/>
            <a:chExt cx="912" cy="452"/>
          </a:xfrm>
        </p:grpSpPr>
        <p:sp>
          <p:nvSpPr>
            <p:cNvPr id="45090" name="Text Box 16"/>
            <p:cNvSpPr txBox="1">
              <a:spLocks noChangeArrowheads="1"/>
            </p:cNvSpPr>
            <p:nvPr/>
          </p:nvSpPr>
          <p:spPr bwMode="auto">
            <a:xfrm>
              <a:off x="144" y="2304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m AB</a:t>
              </a:r>
            </a:p>
          </p:txBody>
        </p:sp>
        <p:sp>
          <p:nvSpPr>
            <p:cNvPr id="45091" name="Freeform 17"/>
            <p:cNvSpPr>
              <a:spLocks/>
            </p:cNvSpPr>
            <p:nvPr/>
          </p:nvSpPr>
          <p:spPr bwMode="auto">
            <a:xfrm>
              <a:off x="432" y="2256"/>
              <a:ext cx="528" cy="144"/>
            </a:xfrm>
            <a:custGeom>
              <a:avLst/>
              <a:gdLst>
                <a:gd name="T0" fmla="*/ 0 w 672"/>
                <a:gd name="T1" fmla="*/ 10 h 312"/>
                <a:gd name="T2" fmla="*/ 92 w 672"/>
                <a:gd name="T3" fmla="*/ 1 h 312"/>
                <a:gd name="T4" fmla="*/ 201 w 672"/>
                <a:gd name="T5" fmla="*/ 3 h 312"/>
                <a:gd name="T6" fmla="*/ 256 w 672"/>
                <a:gd name="T7" fmla="*/ 14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312">
                  <a:moveTo>
                    <a:pt x="0" y="216"/>
                  </a:moveTo>
                  <a:cubicBezTo>
                    <a:pt x="76" y="132"/>
                    <a:pt x="152" y="48"/>
                    <a:pt x="240" y="24"/>
                  </a:cubicBezTo>
                  <a:cubicBezTo>
                    <a:pt x="328" y="0"/>
                    <a:pt x="456" y="24"/>
                    <a:pt x="528" y="72"/>
                  </a:cubicBezTo>
                  <a:cubicBezTo>
                    <a:pt x="600" y="120"/>
                    <a:pt x="648" y="280"/>
                    <a:pt x="672" y="3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2" name="Group 18"/>
          <p:cNvGrpSpPr>
            <a:grpSpLocks/>
          </p:cNvGrpSpPr>
          <p:nvPr/>
        </p:nvGrpSpPr>
        <p:grpSpPr bwMode="auto">
          <a:xfrm>
            <a:off x="0" y="3581400"/>
            <a:ext cx="1905000" cy="869950"/>
            <a:chOff x="192" y="2976"/>
            <a:chExt cx="1200" cy="548"/>
          </a:xfrm>
        </p:grpSpPr>
        <p:sp>
          <p:nvSpPr>
            <p:cNvPr id="45088" name="Text Box 19"/>
            <p:cNvSpPr txBox="1">
              <a:spLocks noChangeArrowheads="1"/>
            </p:cNvSpPr>
            <p:nvPr/>
          </p:nvSpPr>
          <p:spPr bwMode="auto">
            <a:xfrm>
              <a:off x="192" y="312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m ACB</a:t>
              </a:r>
            </a:p>
          </p:txBody>
        </p:sp>
        <p:sp>
          <p:nvSpPr>
            <p:cNvPr id="45089" name="Freeform 20"/>
            <p:cNvSpPr>
              <a:spLocks/>
            </p:cNvSpPr>
            <p:nvPr/>
          </p:nvSpPr>
          <p:spPr bwMode="auto">
            <a:xfrm>
              <a:off x="576" y="2976"/>
              <a:ext cx="576" cy="192"/>
            </a:xfrm>
            <a:custGeom>
              <a:avLst/>
              <a:gdLst>
                <a:gd name="T0" fmla="*/ 0 w 672"/>
                <a:gd name="T1" fmla="*/ 31 h 312"/>
                <a:gd name="T2" fmla="*/ 130 w 672"/>
                <a:gd name="T3" fmla="*/ 4 h 312"/>
                <a:gd name="T4" fmla="*/ 285 w 672"/>
                <a:gd name="T5" fmla="*/ 10 h 312"/>
                <a:gd name="T6" fmla="*/ 363 w 672"/>
                <a:gd name="T7" fmla="*/ 45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312">
                  <a:moveTo>
                    <a:pt x="0" y="216"/>
                  </a:moveTo>
                  <a:cubicBezTo>
                    <a:pt x="76" y="132"/>
                    <a:pt x="152" y="48"/>
                    <a:pt x="240" y="24"/>
                  </a:cubicBezTo>
                  <a:cubicBezTo>
                    <a:pt x="328" y="0"/>
                    <a:pt x="456" y="24"/>
                    <a:pt x="528" y="72"/>
                  </a:cubicBezTo>
                  <a:cubicBezTo>
                    <a:pt x="600" y="120"/>
                    <a:pt x="648" y="280"/>
                    <a:pt x="672" y="3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3" name="Group 21"/>
          <p:cNvGrpSpPr>
            <a:grpSpLocks/>
          </p:cNvGrpSpPr>
          <p:nvPr/>
        </p:nvGrpSpPr>
        <p:grpSpPr bwMode="auto">
          <a:xfrm>
            <a:off x="228600" y="4495800"/>
            <a:ext cx="1447800" cy="793750"/>
            <a:chOff x="192" y="3696"/>
            <a:chExt cx="912" cy="500"/>
          </a:xfrm>
        </p:grpSpPr>
        <p:sp>
          <p:nvSpPr>
            <p:cNvPr id="45086" name="Text Box 22"/>
            <p:cNvSpPr txBox="1">
              <a:spLocks noChangeArrowheads="1"/>
            </p:cNvSpPr>
            <p:nvPr/>
          </p:nvSpPr>
          <p:spPr bwMode="auto">
            <a:xfrm>
              <a:off x="192" y="3792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m AE</a:t>
              </a:r>
            </a:p>
          </p:txBody>
        </p:sp>
        <p:sp>
          <p:nvSpPr>
            <p:cNvPr id="45087" name="Freeform 23"/>
            <p:cNvSpPr>
              <a:spLocks/>
            </p:cNvSpPr>
            <p:nvPr/>
          </p:nvSpPr>
          <p:spPr bwMode="auto">
            <a:xfrm>
              <a:off x="576" y="3696"/>
              <a:ext cx="480" cy="240"/>
            </a:xfrm>
            <a:custGeom>
              <a:avLst/>
              <a:gdLst>
                <a:gd name="T0" fmla="*/ 0 w 672"/>
                <a:gd name="T1" fmla="*/ 75 h 312"/>
                <a:gd name="T2" fmla="*/ 62 w 672"/>
                <a:gd name="T3" fmla="*/ 8 h 312"/>
                <a:gd name="T4" fmla="*/ 137 w 672"/>
                <a:gd name="T5" fmla="*/ 25 h 312"/>
                <a:gd name="T6" fmla="*/ 175 w 672"/>
                <a:gd name="T7" fmla="*/ 109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312">
                  <a:moveTo>
                    <a:pt x="0" y="216"/>
                  </a:moveTo>
                  <a:cubicBezTo>
                    <a:pt x="76" y="132"/>
                    <a:pt x="152" y="48"/>
                    <a:pt x="240" y="24"/>
                  </a:cubicBezTo>
                  <a:cubicBezTo>
                    <a:pt x="328" y="0"/>
                    <a:pt x="456" y="24"/>
                    <a:pt x="528" y="72"/>
                  </a:cubicBezTo>
                  <a:cubicBezTo>
                    <a:pt x="600" y="120"/>
                    <a:pt x="648" y="280"/>
                    <a:pt x="672" y="3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4" name="Line 24"/>
          <p:cNvSpPr>
            <a:spLocks noChangeShapeType="1"/>
          </p:cNvSpPr>
          <p:nvPr/>
        </p:nvSpPr>
        <p:spPr bwMode="auto">
          <a:xfrm flipH="1" flipV="1">
            <a:off x="3581400" y="1981200"/>
            <a:ext cx="1066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Oval 25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Text Box 26"/>
          <p:cNvSpPr txBox="1">
            <a:spLocks noChangeArrowheads="1"/>
          </p:cNvSpPr>
          <p:nvPr/>
        </p:nvSpPr>
        <p:spPr bwMode="auto">
          <a:xfrm>
            <a:off x="3200400" y="160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E</a:t>
            </a:r>
          </a:p>
        </p:txBody>
      </p:sp>
      <p:sp>
        <p:nvSpPr>
          <p:cNvPr id="45077" name="Text Box 27"/>
          <p:cNvSpPr txBox="1">
            <a:spLocks noChangeArrowheads="1"/>
          </p:cNvSpPr>
          <p:nvPr/>
        </p:nvSpPr>
        <p:spPr bwMode="auto">
          <a:xfrm>
            <a:off x="1447800" y="2819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=</a:t>
            </a:r>
          </a:p>
        </p:txBody>
      </p:sp>
      <p:sp>
        <p:nvSpPr>
          <p:cNvPr id="45078" name="Text Box 28"/>
          <p:cNvSpPr txBox="1">
            <a:spLocks noChangeArrowheads="1"/>
          </p:cNvSpPr>
          <p:nvPr/>
        </p:nvSpPr>
        <p:spPr bwMode="auto">
          <a:xfrm>
            <a:off x="1524000" y="3810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=</a:t>
            </a:r>
          </a:p>
        </p:txBody>
      </p:sp>
      <p:sp>
        <p:nvSpPr>
          <p:cNvPr id="45079" name="Text Box 29"/>
          <p:cNvSpPr txBox="1">
            <a:spLocks noChangeArrowheads="1"/>
          </p:cNvSpPr>
          <p:nvPr/>
        </p:nvSpPr>
        <p:spPr bwMode="auto">
          <a:xfrm>
            <a:off x="1676400" y="4572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=</a:t>
            </a:r>
          </a:p>
        </p:txBody>
      </p:sp>
      <p:sp>
        <p:nvSpPr>
          <p:cNvPr id="45080" name="Line 30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AutoShape 31"/>
          <p:cNvSpPr>
            <a:spLocks noChangeArrowheads="1"/>
          </p:cNvSpPr>
          <p:nvPr/>
        </p:nvSpPr>
        <p:spPr bwMode="auto">
          <a:xfrm rot="-3625596">
            <a:off x="457200" y="609600"/>
            <a:ext cx="1524000" cy="1524000"/>
          </a:xfrm>
          <a:prstGeom prst="rightArrow">
            <a:avLst>
              <a:gd name="adj1" fmla="val 49537"/>
              <a:gd name="adj2" fmla="val 40343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AutoShape 32"/>
          <p:cNvSpPr>
            <a:spLocks noChangeArrowheads="1"/>
          </p:cNvSpPr>
          <p:nvPr/>
        </p:nvSpPr>
        <p:spPr bwMode="auto">
          <a:xfrm rot="-7044915">
            <a:off x="7086600" y="685800"/>
            <a:ext cx="1524000" cy="1524000"/>
          </a:xfrm>
          <a:prstGeom prst="rightArrow">
            <a:avLst>
              <a:gd name="adj1" fmla="val 49537"/>
              <a:gd name="adj2" fmla="val 40343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1752600" y="2819400"/>
            <a:ext cx="990600" cy="61753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96°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1828800" y="3810000"/>
            <a:ext cx="1219200" cy="61753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264°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1981200" y="4572000"/>
            <a:ext cx="1219200" cy="61753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84°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4876800"/>
            <a:ext cx="354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00348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9" grpId="0" autoUpdateAnimBg="0"/>
      <p:bldP spid="101410" grpId="0" autoUpdateAnimBg="0"/>
      <p:bldP spid="1014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26143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Always Remember 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305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en-US" sz="4000" b="1" u="sng" dirty="0">
                <a:solidFill>
                  <a:srgbClr val="FF0000"/>
                </a:solidFill>
                <a:latin typeface="Comic Sans MS" pitchFamily="66" charset="0"/>
              </a:rPr>
              <a:t>circle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has 360 degrees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en-US" sz="4000" b="1" u="sng" dirty="0">
                <a:solidFill>
                  <a:srgbClr val="FF0000"/>
                </a:solidFill>
                <a:latin typeface="Comic Sans MS" pitchFamily="66" charset="0"/>
              </a:rPr>
              <a:t>semicircle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has 180 degrees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Comic Sans MS" pitchFamily="66" charset="0"/>
              </a:rPr>
              <a:t>Vertical Angles are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Equal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Linear Pairs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total 180°.</a:t>
            </a:r>
            <a:endParaRPr lang="en-US" sz="40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0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19</a:t>
            </a:r>
            <a:br>
              <a:rPr lang="en-US" b="1" dirty="0" smtClean="0"/>
            </a:br>
            <a:r>
              <a:rPr lang="en-US" b="1" dirty="0" smtClean="0"/>
              <a:t>Circles</a:t>
            </a:r>
            <a:r>
              <a:rPr lang="en-US" b="1" dirty="0" smtClean="0"/>
              <a:t>: Vocab &amp; Central Angles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Today’s Question: How do we use angle measures to find measures of arcs? (MMC9-12.G.C.2)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6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3429000" y="1524000"/>
            <a:ext cx="26670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Arc 3"/>
          <p:cNvSpPr>
            <a:spLocks/>
          </p:cNvSpPr>
          <p:nvPr/>
        </p:nvSpPr>
        <p:spPr bwMode="auto">
          <a:xfrm>
            <a:off x="3417888" y="1531938"/>
            <a:ext cx="2681287" cy="2740025"/>
          </a:xfrm>
          <a:custGeom>
            <a:avLst/>
            <a:gdLst>
              <a:gd name="T0" fmla="*/ 2147483647 w 43200"/>
              <a:gd name="T1" fmla="*/ 0 h 43200"/>
              <a:gd name="T2" fmla="*/ 0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Arc 4"/>
          <p:cNvSpPr>
            <a:spLocks/>
          </p:cNvSpPr>
          <p:nvPr/>
        </p:nvSpPr>
        <p:spPr bwMode="auto">
          <a:xfrm>
            <a:off x="4800600" y="1524000"/>
            <a:ext cx="1295400" cy="1905000"/>
          </a:xfrm>
          <a:custGeom>
            <a:avLst/>
            <a:gdLst>
              <a:gd name="T0" fmla="*/ 0 w 21600"/>
              <a:gd name="T1" fmla="*/ 0 h 30401"/>
              <a:gd name="T2" fmla="*/ 2147483647 w 21600"/>
              <a:gd name="T3" fmla="*/ 2147483647 h 30401"/>
              <a:gd name="T4" fmla="*/ 0 w 21600"/>
              <a:gd name="T5" fmla="*/ 2147483647 h 304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04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32"/>
                  <a:pt x="20961" y="27631"/>
                  <a:pt x="19725" y="30400"/>
                </a:cubicBezTo>
              </a:path>
              <a:path w="21600" h="304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32"/>
                  <a:pt x="20961" y="27631"/>
                  <a:pt x="19725" y="304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Arc 5"/>
          <p:cNvSpPr>
            <a:spLocks/>
          </p:cNvSpPr>
          <p:nvPr/>
        </p:nvSpPr>
        <p:spPr bwMode="auto">
          <a:xfrm rot="250565" flipH="1" flipV="1">
            <a:off x="3427413" y="3046413"/>
            <a:ext cx="2554287" cy="1217612"/>
          </a:xfrm>
          <a:custGeom>
            <a:avLst/>
            <a:gdLst>
              <a:gd name="T0" fmla="*/ 0 w 42631"/>
              <a:gd name="T1" fmla="*/ 2147483647 h 21854"/>
              <a:gd name="T2" fmla="*/ 2147483647 w 42631"/>
              <a:gd name="T3" fmla="*/ 2147483647 h 21854"/>
              <a:gd name="T4" fmla="*/ 2147483647 w 42631"/>
              <a:gd name="T5" fmla="*/ 2147483647 h 218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31" h="21854" fill="none" extrusionOk="0">
                <a:moveTo>
                  <a:pt x="0" y="16674"/>
                </a:moveTo>
                <a:cubicBezTo>
                  <a:pt x="2287" y="6906"/>
                  <a:pt x="10999" y="-1"/>
                  <a:pt x="21031" y="0"/>
                </a:cubicBezTo>
                <a:cubicBezTo>
                  <a:pt x="32960" y="0"/>
                  <a:pt x="42631" y="9670"/>
                  <a:pt x="42631" y="21600"/>
                </a:cubicBezTo>
                <a:cubicBezTo>
                  <a:pt x="42631" y="21684"/>
                  <a:pt x="42630" y="21769"/>
                  <a:pt x="42629" y="21853"/>
                </a:cubicBezTo>
              </a:path>
              <a:path w="42631" h="21854" stroke="0" extrusionOk="0">
                <a:moveTo>
                  <a:pt x="0" y="16674"/>
                </a:moveTo>
                <a:cubicBezTo>
                  <a:pt x="2287" y="6906"/>
                  <a:pt x="10999" y="-1"/>
                  <a:pt x="21031" y="0"/>
                </a:cubicBezTo>
                <a:cubicBezTo>
                  <a:pt x="32960" y="0"/>
                  <a:pt x="42631" y="9670"/>
                  <a:pt x="42631" y="21600"/>
                </a:cubicBezTo>
                <a:cubicBezTo>
                  <a:pt x="42631" y="21684"/>
                  <a:pt x="42630" y="21769"/>
                  <a:pt x="42629" y="21853"/>
                </a:cubicBezTo>
                <a:lnTo>
                  <a:pt x="21031" y="21600"/>
                </a:lnTo>
                <a:lnTo>
                  <a:pt x="0" y="16674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5943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4724400" y="144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57200" y="0"/>
            <a:ext cx="8305800" cy="83820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Comic Sans MS" pitchFamily="66" charset="0"/>
              </a:rPr>
              <a:t>Arc Addition Postulate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648200" y="914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172200" y="3276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743200" y="2743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C</a:t>
            </a:r>
          </a:p>
        </p:txBody>
      </p:sp>
      <p:grpSp>
        <p:nvGrpSpPr>
          <p:cNvPr id="102413" name="Group 13"/>
          <p:cNvGrpSpPr>
            <a:grpSpLocks/>
          </p:cNvGrpSpPr>
          <p:nvPr/>
        </p:nvGrpSpPr>
        <p:grpSpPr bwMode="auto">
          <a:xfrm>
            <a:off x="381000" y="4343400"/>
            <a:ext cx="2209800" cy="869950"/>
            <a:chOff x="240" y="2736"/>
            <a:chExt cx="1392" cy="548"/>
          </a:xfrm>
        </p:grpSpPr>
        <p:grpSp>
          <p:nvGrpSpPr>
            <p:cNvPr id="46104" name="Group 14"/>
            <p:cNvGrpSpPr>
              <a:grpSpLocks/>
            </p:cNvGrpSpPr>
            <p:nvPr/>
          </p:nvGrpSpPr>
          <p:grpSpPr bwMode="auto">
            <a:xfrm>
              <a:off x="240" y="2736"/>
              <a:ext cx="1392" cy="548"/>
              <a:chOff x="240" y="2736"/>
              <a:chExt cx="1392" cy="548"/>
            </a:xfrm>
          </p:grpSpPr>
          <p:sp>
            <p:nvSpPr>
              <p:cNvPr id="46106" name="Text Box 15"/>
              <p:cNvSpPr txBox="1">
                <a:spLocks noChangeArrowheads="1"/>
              </p:cNvSpPr>
              <p:nvPr/>
            </p:nvSpPr>
            <p:spPr bwMode="auto">
              <a:xfrm>
                <a:off x="240" y="2880"/>
                <a:ext cx="13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>
                    <a:latin typeface="Comic Sans MS" pitchFamily="66" charset="0"/>
                  </a:rPr>
                  <a:t>m ABC  =</a:t>
                </a:r>
              </a:p>
            </p:txBody>
          </p:sp>
          <p:sp>
            <p:nvSpPr>
              <p:cNvPr id="46107" name="Freeform 16"/>
              <p:cNvSpPr>
                <a:spLocks/>
              </p:cNvSpPr>
              <p:nvPr/>
            </p:nvSpPr>
            <p:spPr bwMode="auto">
              <a:xfrm>
                <a:off x="624" y="2736"/>
                <a:ext cx="576" cy="192"/>
              </a:xfrm>
              <a:custGeom>
                <a:avLst/>
                <a:gdLst>
                  <a:gd name="T0" fmla="*/ 0 w 672"/>
                  <a:gd name="T1" fmla="*/ 31 h 312"/>
                  <a:gd name="T2" fmla="*/ 130 w 672"/>
                  <a:gd name="T3" fmla="*/ 4 h 312"/>
                  <a:gd name="T4" fmla="*/ 285 w 672"/>
                  <a:gd name="T5" fmla="*/ 10 h 312"/>
                  <a:gd name="T6" fmla="*/ 363 w 672"/>
                  <a:gd name="T7" fmla="*/ 45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2" h="312">
                    <a:moveTo>
                      <a:pt x="0" y="216"/>
                    </a:moveTo>
                    <a:cubicBezTo>
                      <a:pt x="76" y="132"/>
                      <a:pt x="152" y="48"/>
                      <a:pt x="240" y="24"/>
                    </a:cubicBezTo>
                    <a:cubicBezTo>
                      <a:pt x="328" y="0"/>
                      <a:pt x="456" y="24"/>
                      <a:pt x="528" y="72"/>
                    </a:cubicBezTo>
                    <a:cubicBezTo>
                      <a:pt x="600" y="120"/>
                      <a:pt x="648" y="280"/>
                      <a:pt x="672" y="31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5" name="Line 17"/>
            <p:cNvSpPr>
              <a:spLocks noChangeShapeType="1"/>
            </p:cNvSpPr>
            <p:nvPr/>
          </p:nvSpPr>
          <p:spPr bwMode="auto">
            <a:xfrm>
              <a:off x="288" y="3264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2438400" y="4495800"/>
            <a:ext cx="1524000" cy="717550"/>
            <a:chOff x="1536" y="2832"/>
            <a:chExt cx="960" cy="452"/>
          </a:xfrm>
        </p:grpSpPr>
        <p:grpSp>
          <p:nvGrpSpPr>
            <p:cNvPr id="46100" name="Group 19"/>
            <p:cNvGrpSpPr>
              <a:grpSpLocks/>
            </p:cNvGrpSpPr>
            <p:nvPr/>
          </p:nvGrpSpPr>
          <p:grpSpPr bwMode="auto">
            <a:xfrm>
              <a:off x="1536" y="2832"/>
              <a:ext cx="960" cy="452"/>
              <a:chOff x="960" y="3360"/>
              <a:chExt cx="960" cy="452"/>
            </a:xfrm>
          </p:grpSpPr>
          <p:sp>
            <p:nvSpPr>
              <p:cNvPr id="46102" name="Freeform 20"/>
              <p:cNvSpPr>
                <a:spLocks/>
              </p:cNvSpPr>
              <p:nvPr/>
            </p:nvSpPr>
            <p:spPr bwMode="auto">
              <a:xfrm>
                <a:off x="1392" y="3360"/>
                <a:ext cx="384" cy="144"/>
              </a:xfrm>
              <a:custGeom>
                <a:avLst/>
                <a:gdLst>
                  <a:gd name="T0" fmla="*/ 0 w 672"/>
                  <a:gd name="T1" fmla="*/ 10 h 312"/>
                  <a:gd name="T2" fmla="*/ 26 w 672"/>
                  <a:gd name="T3" fmla="*/ 1 h 312"/>
                  <a:gd name="T4" fmla="*/ 57 w 672"/>
                  <a:gd name="T5" fmla="*/ 3 h 312"/>
                  <a:gd name="T6" fmla="*/ 71 w 672"/>
                  <a:gd name="T7" fmla="*/ 14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2" h="312">
                    <a:moveTo>
                      <a:pt x="0" y="216"/>
                    </a:moveTo>
                    <a:cubicBezTo>
                      <a:pt x="76" y="132"/>
                      <a:pt x="152" y="48"/>
                      <a:pt x="240" y="24"/>
                    </a:cubicBezTo>
                    <a:cubicBezTo>
                      <a:pt x="328" y="0"/>
                      <a:pt x="456" y="24"/>
                      <a:pt x="528" y="72"/>
                    </a:cubicBezTo>
                    <a:cubicBezTo>
                      <a:pt x="600" y="120"/>
                      <a:pt x="648" y="280"/>
                      <a:pt x="672" y="31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Text Box 21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9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>
                    <a:latin typeface="Comic Sans MS" pitchFamily="66" charset="0"/>
                  </a:rPr>
                  <a:t>m AB</a:t>
                </a:r>
              </a:p>
            </p:txBody>
          </p:sp>
        </p:grpSp>
        <p:sp>
          <p:nvSpPr>
            <p:cNvPr id="46101" name="Line 22"/>
            <p:cNvSpPr>
              <a:spLocks noChangeShapeType="1"/>
            </p:cNvSpPr>
            <p:nvPr/>
          </p:nvSpPr>
          <p:spPr bwMode="auto">
            <a:xfrm>
              <a:off x="1680" y="3264"/>
              <a:ext cx="62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23" name="Group 23"/>
          <p:cNvGrpSpPr>
            <a:grpSpLocks/>
          </p:cNvGrpSpPr>
          <p:nvPr/>
        </p:nvGrpSpPr>
        <p:grpSpPr bwMode="auto">
          <a:xfrm>
            <a:off x="3810000" y="4419600"/>
            <a:ext cx="1828800" cy="793750"/>
            <a:chOff x="2400" y="2784"/>
            <a:chExt cx="1152" cy="500"/>
          </a:xfrm>
        </p:grpSpPr>
        <p:grpSp>
          <p:nvGrpSpPr>
            <p:cNvPr id="46096" name="Group 24"/>
            <p:cNvGrpSpPr>
              <a:grpSpLocks/>
            </p:cNvGrpSpPr>
            <p:nvPr/>
          </p:nvGrpSpPr>
          <p:grpSpPr bwMode="auto">
            <a:xfrm>
              <a:off x="2400" y="2784"/>
              <a:ext cx="1152" cy="500"/>
              <a:chOff x="2064" y="3312"/>
              <a:chExt cx="1152" cy="500"/>
            </a:xfrm>
          </p:grpSpPr>
          <p:sp>
            <p:nvSpPr>
              <p:cNvPr id="46098" name="Freeform 25"/>
              <p:cNvSpPr>
                <a:spLocks/>
              </p:cNvSpPr>
              <p:nvPr/>
            </p:nvSpPr>
            <p:spPr bwMode="auto">
              <a:xfrm>
                <a:off x="2688" y="3312"/>
                <a:ext cx="384" cy="192"/>
              </a:xfrm>
              <a:custGeom>
                <a:avLst/>
                <a:gdLst>
                  <a:gd name="T0" fmla="*/ 0 w 672"/>
                  <a:gd name="T1" fmla="*/ 31 h 312"/>
                  <a:gd name="T2" fmla="*/ 26 w 672"/>
                  <a:gd name="T3" fmla="*/ 4 h 312"/>
                  <a:gd name="T4" fmla="*/ 57 w 672"/>
                  <a:gd name="T5" fmla="*/ 10 h 312"/>
                  <a:gd name="T6" fmla="*/ 71 w 672"/>
                  <a:gd name="T7" fmla="*/ 45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2" h="312">
                    <a:moveTo>
                      <a:pt x="0" y="216"/>
                    </a:moveTo>
                    <a:cubicBezTo>
                      <a:pt x="76" y="132"/>
                      <a:pt x="152" y="48"/>
                      <a:pt x="240" y="24"/>
                    </a:cubicBezTo>
                    <a:cubicBezTo>
                      <a:pt x="328" y="0"/>
                      <a:pt x="456" y="24"/>
                      <a:pt x="528" y="72"/>
                    </a:cubicBezTo>
                    <a:cubicBezTo>
                      <a:pt x="600" y="120"/>
                      <a:pt x="648" y="280"/>
                      <a:pt x="672" y="31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9" name="Text Box 26"/>
              <p:cNvSpPr txBox="1">
                <a:spLocks noChangeArrowheads="1"/>
              </p:cNvSpPr>
              <p:nvPr/>
            </p:nvSpPr>
            <p:spPr bwMode="auto">
              <a:xfrm>
                <a:off x="2064" y="3408"/>
                <a:ext cx="11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>
                    <a:latin typeface="Comic Sans MS" pitchFamily="66" charset="0"/>
                  </a:rPr>
                  <a:t>+ m BC</a:t>
                </a:r>
              </a:p>
            </p:txBody>
          </p:sp>
        </p:grpSp>
        <p:sp>
          <p:nvSpPr>
            <p:cNvPr id="46097" name="Line 27"/>
            <p:cNvSpPr>
              <a:spLocks noChangeShapeType="1"/>
            </p:cNvSpPr>
            <p:nvPr/>
          </p:nvSpPr>
          <p:spPr bwMode="auto">
            <a:xfrm>
              <a:off x="2688" y="3264"/>
              <a:ext cx="72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4773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4" grpId="0" animBg="1"/>
      <p:bldP spid="1024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4419600" y="1295400"/>
            <a:ext cx="36576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Tell me the measure of the following arcs.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V="1">
            <a:off x="4495800" y="2438400"/>
            <a:ext cx="3429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3124200"/>
            <a:ext cx="76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 flipV="1">
            <a:off x="4572000" y="24384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2484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562600" y="3429000"/>
            <a:ext cx="73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80</a:t>
            </a:r>
            <a:r>
              <a:rPr lang="en-US" sz="2800">
                <a:latin typeface="Arial" charset="0"/>
                <a:sym typeface="Symbol" pitchFamily="18" charset="2"/>
              </a:rPr>
              <a:t>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400800" y="3200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100</a:t>
            </a:r>
            <a:r>
              <a:rPr lang="en-US" sz="2800">
                <a:latin typeface="Arial" charset="0"/>
                <a:sym typeface="Symbol" pitchFamily="18" charset="2"/>
              </a:rPr>
              <a:t>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334000" y="28956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40</a:t>
            </a:r>
            <a:r>
              <a:rPr lang="en-US" sz="2800">
                <a:latin typeface="Arial" charset="0"/>
                <a:sym typeface="Symbol" pitchFamily="18" charset="2"/>
              </a:rPr>
              <a:t>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5715000" y="2286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140</a:t>
            </a:r>
            <a:r>
              <a:rPr lang="en-US" sz="2800">
                <a:latin typeface="Arial" charset="0"/>
                <a:sym typeface="Symbol" pitchFamily="18" charset="2"/>
              </a:rPr>
              <a:t></a:t>
            </a:r>
            <a:endParaRPr lang="en-US" sz="2800">
              <a:latin typeface="Arial" charset="0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8077200" y="2057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096000" y="5181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962400" y="3810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C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038600" y="2057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D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6172200" y="2590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R</a:t>
            </a:r>
          </a:p>
        </p:txBody>
      </p: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0" y="990600"/>
            <a:ext cx="2209800" cy="869950"/>
            <a:chOff x="240" y="2736"/>
            <a:chExt cx="1392" cy="548"/>
          </a:xfrm>
        </p:grpSpPr>
        <p:sp>
          <p:nvSpPr>
            <p:cNvPr id="47126" name="Text Box 18"/>
            <p:cNvSpPr txBox="1">
              <a:spLocks noChangeArrowheads="1"/>
            </p:cNvSpPr>
            <p:nvPr/>
          </p:nvSpPr>
          <p:spPr bwMode="auto">
            <a:xfrm>
              <a:off x="240" y="2880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m DAB =</a:t>
              </a:r>
            </a:p>
          </p:txBody>
        </p:sp>
        <p:sp>
          <p:nvSpPr>
            <p:cNvPr id="47127" name="Freeform 19"/>
            <p:cNvSpPr>
              <a:spLocks/>
            </p:cNvSpPr>
            <p:nvPr/>
          </p:nvSpPr>
          <p:spPr bwMode="auto">
            <a:xfrm>
              <a:off x="624" y="2736"/>
              <a:ext cx="576" cy="192"/>
            </a:xfrm>
            <a:custGeom>
              <a:avLst/>
              <a:gdLst>
                <a:gd name="T0" fmla="*/ 0 w 672"/>
                <a:gd name="T1" fmla="*/ 31 h 312"/>
                <a:gd name="T2" fmla="*/ 130 w 672"/>
                <a:gd name="T3" fmla="*/ 4 h 312"/>
                <a:gd name="T4" fmla="*/ 285 w 672"/>
                <a:gd name="T5" fmla="*/ 10 h 312"/>
                <a:gd name="T6" fmla="*/ 363 w 672"/>
                <a:gd name="T7" fmla="*/ 45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312">
                  <a:moveTo>
                    <a:pt x="0" y="216"/>
                  </a:moveTo>
                  <a:cubicBezTo>
                    <a:pt x="76" y="132"/>
                    <a:pt x="152" y="48"/>
                    <a:pt x="240" y="24"/>
                  </a:cubicBezTo>
                  <a:cubicBezTo>
                    <a:pt x="328" y="0"/>
                    <a:pt x="456" y="24"/>
                    <a:pt x="528" y="72"/>
                  </a:cubicBezTo>
                  <a:cubicBezTo>
                    <a:pt x="600" y="120"/>
                    <a:pt x="648" y="280"/>
                    <a:pt x="672" y="31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2" name="Freeform 20"/>
          <p:cNvSpPr>
            <a:spLocks/>
          </p:cNvSpPr>
          <p:nvPr/>
        </p:nvSpPr>
        <p:spPr bwMode="auto">
          <a:xfrm>
            <a:off x="609600" y="2362200"/>
            <a:ext cx="852488" cy="228600"/>
          </a:xfrm>
          <a:custGeom>
            <a:avLst/>
            <a:gdLst>
              <a:gd name="T0" fmla="*/ 0 w 672"/>
              <a:gd name="T1" fmla="*/ 2147483647 h 312"/>
              <a:gd name="T2" fmla="*/ 2147483647 w 672"/>
              <a:gd name="T3" fmla="*/ 2147483647 h 312"/>
              <a:gd name="T4" fmla="*/ 2147483647 w 672"/>
              <a:gd name="T5" fmla="*/ 2147483647 h 312"/>
              <a:gd name="T6" fmla="*/ 2147483647 w 672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" h="312">
                <a:moveTo>
                  <a:pt x="0" y="216"/>
                </a:moveTo>
                <a:cubicBezTo>
                  <a:pt x="76" y="132"/>
                  <a:pt x="152" y="48"/>
                  <a:pt x="240" y="24"/>
                </a:cubicBezTo>
                <a:cubicBezTo>
                  <a:pt x="328" y="0"/>
                  <a:pt x="456" y="24"/>
                  <a:pt x="528" y="72"/>
                </a:cubicBezTo>
                <a:cubicBezTo>
                  <a:pt x="600" y="120"/>
                  <a:pt x="648" y="280"/>
                  <a:pt x="672" y="3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Text Box 21"/>
          <p:cNvSpPr txBox="1">
            <a:spLocks noChangeArrowheads="1"/>
          </p:cNvSpPr>
          <p:nvPr/>
        </p:nvSpPr>
        <p:spPr bwMode="auto">
          <a:xfrm>
            <a:off x="0" y="248285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omic Sans MS" pitchFamily="66" charset="0"/>
              </a:rPr>
              <a:t>m BCA =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1905000" y="12192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240</a:t>
            </a:r>
            <a:r>
              <a:rPr lang="en-US" sz="4000" b="1">
                <a:latin typeface="Arial" charset="0"/>
                <a:sym typeface="Symbol" pitchFamily="18" charset="2"/>
              </a:rPr>
              <a:t></a:t>
            </a:r>
            <a:endParaRPr lang="en-US" sz="4000" b="1">
              <a:latin typeface="Arial" charset="0"/>
            </a:endParaRP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981200" y="2422525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260</a:t>
            </a:r>
            <a:r>
              <a:rPr lang="en-US" sz="4000" b="1">
                <a:latin typeface="Arial" charset="0"/>
                <a:sym typeface="Symbol" pitchFamily="18" charset="2"/>
              </a:rPr>
              <a:t></a:t>
            </a:r>
            <a:endParaRPr lang="en-US" sz="4000" b="1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828" y="5523131"/>
            <a:ext cx="354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8250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 autoUpdateAnimBg="0"/>
      <p:bldP spid="103446" grpId="0" autoUpdateAnimBg="0"/>
      <p:bldP spid="10344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4819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CONGRUENT ARCS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6200" y="10668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Comic Sans MS" pitchFamily="66" charset="0"/>
              </a:rPr>
              <a:t>Two arcs that have the same ______ measurement and are either of the same circle or two congruent circles. 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762000" y="3048000"/>
            <a:ext cx="19050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7620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 flipV="1">
            <a:off x="1066800" y="3276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1676400" y="30480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V="1">
            <a:off x="1676400" y="3581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752600" y="350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45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990600" y="3657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45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762000" y="2895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981200" y="2743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2667000" y="3352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D</a:t>
            </a:r>
          </a:p>
        </p:txBody>
      </p:sp>
      <p:sp>
        <p:nvSpPr>
          <p:cNvPr id="104463" name="Arc 15"/>
          <p:cNvSpPr>
            <a:spLocks/>
          </p:cNvSpPr>
          <p:nvPr/>
        </p:nvSpPr>
        <p:spPr bwMode="auto">
          <a:xfrm>
            <a:off x="1958975" y="3124200"/>
            <a:ext cx="598488" cy="838200"/>
          </a:xfrm>
          <a:custGeom>
            <a:avLst/>
            <a:gdLst>
              <a:gd name="T0" fmla="*/ 0 w 19890"/>
              <a:gd name="T1" fmla="*/ 22673892 h 21600"/>
              <a:gd name="T2" fmla="*/ 2147483647 w 19890"/>
              <a:gd name="T3" fmla="*/ 2147483647 h 21600"/>
              <a:gd name="T4" fmla="*/ 539393102 w 1989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90" h="21600" fill="none" extrusionOk="0">
                <a:moveTo>
                  <a:pt x="0" y="10"/>
                </a:moveTo>
                <a:cubicBezTo>
                  <a:pt x="219" y="3"/>
                  <a:pt x="438" y="-1"/>
                  <a:pt x="658" y="0"/>
                </a:cubicBezTo>
                <a:cubicBezTo>
                  <a:pt x="8769" y="0"/>
                  <a:pt x="16196" y="4544"/>
                  <a:pt x="19889" y="11766"/>
                </a:cubicBezTo>
              </a:path>
              <a:path w="19890" h="21600" stroke="0" extrusionOk="0">
                <a:moveTo>
                  <a:pt x="0" y="10"/>
                </a:moveTo>
                <a:cubicBezTo>
                  <a:pt x="219" y="3"/>
                  <a:pt x="438" y="-1"/>
                  <a:pt x="658" y="0"/>
                </a:cubicBezTo>
                <a:cubicBezTo>
                  <a:pt x="8769" y="0"/>
                  <a:pt x="16196" y="4544"/>
                  <a:pt x="19889" y="11766"/>
                </a:cubicBezTo>
                <a:lnTo>
                  <a:pt x="658" y="21600"/>
                </a:lnTo>
                <a:lnTo>
                  <a:pt x="0" y="1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Arc 16"/>
          <p:cNvSpPr>
            <a:spLocks/>
          </p:cNvSpPr>
          <p:nvPr/>
        </p:nvSpPr>
        <p:spPr bwMode="auto">
          <a:xfrm flipH="1">
            <a:off x="760413" y="3276600"/>
            <a:ext cx="360362" cy="914400"/>
          </a:xfrm>
          <a:custGeom>
            <a:avLst/>
            <a:gdLst>
              <a:gd name="T0" fmla="*/ 283607737 w 21418"/>
              <a:gd name="T1" fmla="*/ 0 h 21308"/>
              <a:gd name="T2" fmla="*/ 1716402658 w 21418"/>
              <a:gd name="T3" fmla="*/ 2147483647 h 21308"/>
              <a:gd name="T4" fmla="*/ 0 w 21418"/>
              <a:gd name="T5" fmla="*/ 2147483647 h 213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18" h="21308" fill="none" extrusionOk="0">
                <a:moveTo>
                  <a:pt x="3539" y="-1"/>
                </a:moveTo>
                <a:cubicBezTo>
                  <a:pt x="12925" y="1558"/>
                  <a:pt x="20186" y="9076"/>
                  <a:pt x="21418" y="18511"/>
                </a:cubicBezTo>
              </a:path>
              <a:path w="21418" h="21308" stroke="0" extrusionOk="0">
                <a:moveTo>
                  <a:pt x="3539" y="-1"/>
                </a:moveTo>
                <a:cubicBezTo>
                  <a:pt x="12925" y="1558"/>
                  <a:pt x="20186" y="9076"/>
                  <a:pt x="21418" y="18511"/>
                </a:cubicBezTo>
                <a:lnTo>
                  <a:pt x="0" y="21308"/>
                </a:lnTo>
                <a:lnTo>
                  <a:pt x="3539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3886200" y="2667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4572000" y="46482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H="1">
            <a:off x="4191000" y="3124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flipH="1">
            <a:off x="4876800" y="5105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4191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48006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>
            <a:off x="43434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50292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3" name="Freeform 25"/>
          <p:cNvSpPr>
            <a:spLocks/>
          </p:cNvSpPr>
          <p:nvPr/>
        </p:nvSpPr>
        <p:spPr bwMode="auto">
          <a:xfrm>
            <a:off x="4208463" y="3116263"/>
            <a:ext cx="615950" cy="496887"/>
          </a:xfrm>
          <a:custGeom>
            <a:avLst/>
            <a:gdLst>
              <a:gd name="T0" fmla="*/ 0 w 388"/>
              <a:gd name="T1" fmla="*/ 2147483647 h 313"/>
              <a:gd name="T2" fmla="*/ 2147483647 w 388"/>
              <a:gd name="T3" fmla="*/ 2147483647 h 313"/>
              <a:gd name="T4" fmla="*/ 2147483647 w 388"/>
              <a:gd name="T5" fmla="*/ 2147483647 h 313"/>
              <a:gd name="T6" fmla="*/ 2147483647 w 388"/>
              <a:gd name="T7" fmla="*/ 2147483647 h 313"/>
              <a:gd name="T8" fmla="*/ 2147483647 w 388"/>
              <a:gd name="T9" fmla="*/ 2147483647 h 313"/>
              <a:gd name="T10" fmla="*/ 2147483647 w 388"/>
              <a:gd name="T11" fmla="*/ 2147483647 h 313"/>
              <a:gd name="T12" fmla="*/ 2147483647 w 388"/>
              <a:gd name="T13" fmla="*/ 2147483647 h 313"/>
              <a:gd name="T14" fmla="*/ 2147483647 w 388"/>
              <a:gd name="T15" fmla="*/ 0 h 3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313">
                <a:moveTo>
                  <a:pt x="0" y="266"/>
                </a:moveTo>
                <a:cubicBezTo>
                  <a:pt x="49" y="313"/>
                  <a:pt x="107" y="289"/>
                  <a:pt x="174" y="284"/>
                </a:cubicBezTo>
                <a:cubicBezTo>
                  <a:pt x="238" y="263"/>
                  <a:pt x="211" y="273"/>
                  <a:pt x="256" y="256"/>
                </a:cubicBezTo>
                <a:cubicBezTo>
                  <a:pt x="277" y="236"/>
                  <a:pt x="291" y="213"/>
                  <a:pt x="311" y="192"/>
                </a:cubicBezTo>
                <a:cubicBezTo>
                  <a:pt x="337" y="113"/>
                  <a:pt x="300" y="211"/>
                  <a:pt x="339" y="147"/>
                </a:cubicBezTo>
                <a:cubicBezTo>
                  <a:pt x="344" y="139"/>
                  <a:pt x="344" y="128"/>
                  <a:pt x="348" y="119"/>
                </a:cubicBezTo>
                <a:cubicBezTo>
                  <a:pt x="353" y="109"/>
                  <a:pt x="360" y="101"/>
                  <a:pt x="366" y="92"/>
                </a:cubicBezTo>
                <a:cubicBezTo>
                  <a:pt x="388" y="25"/>
                  <a:pt x="384" y="56"/>
                  <a:pt x="38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4" name="Freeform 26"/>
          <p:cNvSpPr>
            <a:spLocks/>
          </p:cNvSpPr>
          <p:nvPr/>
        </p:nvSpPr>
        <p:spPr bwMode="auto">
          <a:xfrm>
            <a:off x="4876800" y="5105400"/>
            <a:ext cx="615950" cy="496888"/>
          </a:xfrm>
          <a:custGeom>
            <a:avLst/>
            <a:gdLst>
              <a:gd name="T0" fmla="*/ 0 w 388"/>
              <a:gd name="T1" fmla="*/ 2147483647 h 313"/>
              <a:gd name="T2" fmla="*/ 2147483647 w 388"/>
              <a:gd name="T3" fmla="*/ 2147483647 h 313"/>
              <a:gd name="T4" fmla="*/ 2147483647 w 388"/>
              <a:gd name="T5" fmla="*/ 2147483647 h 313"/>
              <a:gd name="T6" fmla="*/ 2147483647 w 388"/>
              <a:gd name="T7" fmla="*/ 2147483647 h 313"/>
              <a:gd name="T8" fmla="*/ 2147483647 w 388"/>
              <a:gd name="T9" fmla="*/ 2147483647 h 313"/>
              <a:gd name="T10" fmla="*/ 2147483647 w 388"/>
              <a:gd name="T11" fmla="*/ 2147483647 h 313"/>
              <a:gd name="T12" fmla="*/ 2147483647 w 388"/>
              <a:gd name="T13" fmla="*/ 2147483647 h 313"/>
              <a:gd name="T14" fmla="*/ 2147483647 w 388"/>
              <a:gd name="T15" fmla="*/ 0 h 3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8" h="313">
                <a:moveTo>
                  <a:pt x="0" y="266"/>
                </a:moveTo>
                <a:cubicBezTo>
                  <a:pt x="49" y="313"/>
                  <a:pt x="107" y="289"/>
                  <a:pt x="174" y="284"/>
                </a:cubicBezTo>
                <a:cubicBezTo>
                  <a:pt x="238" y="263"/>
                  <a:pt x="211" y="273"/>
                  <a:pt x="256" y="256"/>
                </a:cubicBezTo>
                <a:cubicBezTo>
                  <a:pt x="277" y="236"/>
                  <a:pt x="291" y="213"/>
                  <a:pt x="311" y="192"/>
                </a:cubicBezTo>
                <a:cubicBezTo>
                  <a:pt x="337" y="113"/>
                  <a:pt x="300" y="211"/>
                  <a:pt x="339" y="147"/>
                </a:cubicBezTo>
                <a:cubicBezTo>
                  <a:pt x="344" y="139"/>
                  <a:pt x="344" y="128"/>
                  <a:pt x="348" y="119"/>
                </a:cubicBezTo>
                <a:cubicBezTo>
                  <a:pt x="353" y="109"/>
                  <a:pt x="360" y="101"/>
                  <a:pt x="366" y="92"/>
                </a:cubicBezTo>
                <a:cubicBezTo>
                  <a:pt x="388" y="25"/>
                  <a:pt x="384" y="56"/>
                  <a:pt x="38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6477000" y="3352800"/>
            <a:ext cx="12954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5943600" y="2819400"/>
            <a:ext cx="2286000" cy="2514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V="1">
            <a:off x="7086600" y="2895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7086600" y="40386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7239000" y="38100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7086600" y="38100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110</a:t>
            </a:r>
          </a:p>
        </p:txBody>
      </p:sp>
      <p:sp>
        <p:nvSpPr>
          <p:cNvPr id="104481" name="Freeform 33"/>
          <p:cNvSpPr>
            <a:spLocks/>
          </p:cNvSpPr>
          <p:nvPr/>
        </p:nvSpPr>
        <p:spPr bwMode="auto">
          <a:xfrm>
            <a:off x="7272338" y="3363913"/>
            <a:ext cx="517525" cy="1058862"/>
          </a:xfrm>
          <a:custGeom>
            <a:avLst/>
            <a:gdLst>
              <a:gd name="T0" fmla="*/ 0 w 326"/>
              <a:gd name="T1" fmla="*/ 0 h 667"/>
              <a:gd name="T2" fmla="*/ 2147483647 w 326"/>
              <a:gd name="T3" fmla="*/ 2147483647 h 667"/>
              <a:gd name="T4" fmla="*/ 2147483647 w 326"/>
              <a:gd name="T5" fmla="*/ 2147483647 h 667"/>
              <a:gd name="T6" fmla="*/ 2147483647 w 326"/>
              <a:gd name="T7" fmla="*/ 2147483647 h 667"/>
              <a:gd name="T8" fmla="*/ 2147483647 w 326"/>
              <a:gd name="T9" fmla="*/ 2147483647 h 667"/>
              <a:gd name="T10" fmla="*/ 2147483647 w 326"/>
              <a:gd name="T11" fmla="*/ 2147483647 h 667"/>
              <a:gd name="T12" fmla="*/ 2147483647 w 326"/>
              <a:gd name="T13" fmla="*/ 2147483647 h 6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6" h="667">
                <a:moveTo>
                  <a:pt x="0" y="0"/>
                </a:moveTo>
                <a:cubicBezTo>
                  <a:pt x="36" y="7"/>
                  <a:pt x="74" y="5"/>
                  <a:pt x="109" y="18"/>
                </a:cubicBezTo>
                <a:cubicBezTo>
                  <a:pt x="142" y="30"/>
                  <a:pt x="206" y="113"/>
                  <a:pt x="228" y="146"/>
                </a:cubicBezTo>
                <a:cubicBezTo>
                  <a:pt x="250" y="214"/>
                  <a:pt x="221" y="133"/>
                  <a:pt x="256" y="201"/>
                </a:cubicBezTo>
                <a:cubicBezTo>
                  <a:pt x="274" y="235"/>
                  <a:pt x="280" y="284"/>
                  <a:pt x="292" y="320"/>
                </a:cubicBezTo>
                <a:cubicBezTo>
                  <a:pt x="298" y="338"/>
                  <a:pt x="310" y="375"/>
                  <a:pt x="310" y="375"/>
                </a:cubicBezTo>
                <a:cubicBezTo>
                  <a:pt x="306" y="445"/>
                  <a:pt x="326" y="606"/>
                  <a:pt x="265" y="667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2" name="Freeform 34"/>
          <p:cNvSpPr>
            <a:spLocks/>
          </p:cNvSpPr>
          <p:nvPr/>
        </p:nvSpPr>
        <p:spPr bwMode="auto">
          <a:xfrm>
            <a:off x="7388225" y="2870200"/>
            <a:ext cx="858838" cy="1755775"/>
          </a:xfrm>
          <a:custGeom>
            <a:avLst/>
            <a:gdLst>
              <a:gd name="T0" fmla="*/ 0 w 541"/>
              <a:gd name="T1" fmla="*/ 0 h 1106"/>
              <a:gd name="T2" fmla="*/ 2147483647 w 541"/>
              <a:gd name="T3" fmla="*/ 2147483647 h 1106"/>
              <a:gd name="T4" fmla="*/ 2147483647 w 541"/>
              <a:gd name="T5" fmla="*/ 2147483647 h 1106"/>
              <a:gd name="T6" fmla="*/ 2147483647 w 541"/>
              <a:gd name="T7" fmla="*/ 2147483647 h 1106"/>
              <a:gd name="T8" fmla="*/ 2147483647 w 541"/>
              <a:gd name="T9" fmla="*/ 2147483647 h 1106"/>
              <a:gd name="T10" fmla="*/ 2147483647 w 541"/>
              <a:gd name="T11" fmla="*/ 2147483647 h 1106"/>
              <a:gd name="T12" fmla="*/ 2147483647 w 541"/>
              <a:gd name="T13" fmla="*/ 2147483647 h 1106"/>
              <a:gd name="T14" fmla="*/ 2147483647 w 541"/>
              <a:gd name="T15" fmla="*/ 2147483647 h 1106"/>
              <a:gd name="T16" fmla="*/ 2147483647 w 541"/>
              <a:gd name="T17" fmla="*/ 2147483647 h 1106"/>
              <a:gd name="T18" fmla="*/ 2147483647 w 541"/>
              <a:gd name="T19" fmla="*/ 2147483647 h 1106"/>
              <a:gd name="T20" fmla="*/ 2147483647 w 541"/>
              <a:gd name="T21" fmla="*/ 2147483647 h 1106"/>
              <a:gd name="T22" fmla="*/ 2147483647 w 541"/>
              <a:gd name="T23" fmla="*/ 2147483647 h 1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41" h="1106">
                <a:moveTo>
                  <a:pt x="0" y="0"/>
                </a:moveTo>
                <a:cubicBezTo>
                  <a:pt x="5" y="1"/>
                  <a:pt x="56" y="13"/>
                  <a:pt x="64" y="18"/>
                </a:cubicBezTo>
                <a:cubicBezTo>
                  <a:pt x="128" y="57"/>
                  <a:pt x="30" y="20"/>
                  <a:pt x="109" y="46"/>
                </a:cubicBezTo>
                <a:cubicBezTo>
                  <a:pt x="165" y="99"/>
                  <a:pt x="80" y="24"/>
                  <a:pt x="164" y="73"/>
                </a:cubicBezTo>
                <a:cubicBezTo>
                  <a:pt x="175" y="80"/>
                  <a:pt x="182" y="93"/>
                  <a:pt x="192" y="101"/>
                </a:cubicBezTo>
                <a:cubicBezTo>
                  <a:pt x="226" y="129"/>
                  <a:pt x="259" y="160"/>
                  <a:pt x="301" y="174"/>
                </a:cubicBezTo>
                <a:cubicBezTo>
                  <a:pt x="336" y="208"/>
                  <a:pt x="352" y="248"/>
                  <a:pt x="393" y="274"/>
                </a:cubicBezTo>
                <a:cubicBezTo>
                  <a:pt x="446" y="354"/>
                  <a:pt x="463" y="440"/>
                  <a:pt x="493" y="530"/>
                </a:cubicBezTo>
                <a:cubicBezTo>
                  <a:pt x="502" y="558"/>
                  <a:pt x="512" y="585"/>
                  <a:pt x="521" y="613"/>
                </a:cubicBezTo>
                <a:cubicBezTo>
                  <a:pt x="524" y="622"/>
                  <a:pt x="530" y="640"/>
                  <a:pt x="530" y="640"/>
                </a:cubicBezTo>
                <a:cubicBezTo>
                  <a:pt x="541" y="719"/>
                  <a:pt x="538" y="799"/>
                  <a:pt x="521" y="878"/>
                </a:cubicBezTo>
                <a:cubicBezTo>
                  <a:pt x="505" y="956"/>
                  <a:pt x="466" y="1026"/>
                  <a:pt x="466" y="1106"/>
                </a:cubicBezTo>
              </a:path>
            </a:pathLst>
          </a:custGeom>
          <a:noFill/>
          <a:ln w="38100" cmpd="sng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5867400" y="2209800"/>
            <a:ext cx="2514600" cy="3581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 flipH="1">
            <a:off x="6019800" y="2133600"/>
            <a:ext cx="2286000" cy="3581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05400" y="6091238"/>
            <a:ext cx="412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Arc length is proportional to “r”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151033" y="1082841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angle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29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3" grpId="0" animBg="1"/>
      <p:bldP spid="104454" grpId="0" animBg="1"/>
      <p:bldP spid="104455" grpId="0" animBg="1"/>
      <p:bldP spid="104456" grpId="0" animBg="1"/>
      <p:bldP spid="104457" grpId="0"/>
      <p:bldP spid="104458" grpId="0"/>
      <p:bldP spid="104459" grpId="0"/>
      <p:bldP spid="104460" grpId="0"/>
      <p:bldP spid="104461" grpId="0"/>
      <p:bldP spid="104462" grpId="0"/>
      <p:bldP spid="104463" grpId="0" animBg="1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  <p:bldP spid="104476" grpId="0" animBg="1"/>
      <p:bldP spid="104477" grpId="0" animBg="1"/>
      <p:bldP spid="104478" grpId="0" animBg="1"/>
      <p:bldP spid="104480" grpId="0"/>
      <p:bldP spid="104481" grpId="0" animBg="1"/>
      <p:bldP spid="104482" grpId="0" animBg="1"/>
      <p:bldP spid="104483" grpId="0" animBg="1"/>
      <p:bldP spid="104484" grpId="0" animBg="1"/>
      <p:bldP spid="2" grpId="0"/>
      <p:bldP spid="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81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aramond"/>
                <a:cs typeface="Garamond"/>
              </a:rPr>
              <a:t>AGENDA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5105400" cy="2286000"/>
          </a:xfr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Garamond"/>
                <a:cs typeface="Garamond"/>
              </a:rPr>
              <a:t>Notes on Circles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Garamond"/>
                <a:cs typeface="Garamond"/>
              </a:rPr>
              <a:t>Notes on Central Angles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Garamond"/>
                <a:cs typeface="Garamond"/>
              </a:rPr>
              <a:t>Practice Worksheet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Garamond"/>
                <a:cs typeface="Garamond"/>
              </a:rPr>
              <a:t>Homework Worksheet</a:t>
            </a:r>
          </a:p>
        </p:txBody>
      </p:sp>
      <p:pic>
        <p:nvPicPr>
          <p:cNvPr id="28676" name="Picture 5" descr="MCj025126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25146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638800" cy="464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2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Unit 3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Circles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533400" y="304800"/>
            <a:ext cx="1371600" cy="13716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57200" y="4876800"/>
            <a:ext cx="1371600" cy="13716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657600" y="0"/>
            <a:ext cx="1371600" cy="1371600"/>
          </a:xfrm>
          <a:prstGeom prst="ellipse">
            <a:avLst/>
          </a:prstGeom>
          <a:solidFill>
            <a:srgbClr val="CC0099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3505200" y="5410200"/>
            <a:ext cx="1371600" cy="13716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5867400" y="4800600"/>
            <a:ext cx="1371600" cy="1371600"/>
          </a:xfrm>
          <a:prstGeom prst="ellipse">
            <a:avLst/>
          </a:prstGeom>
          <a:solidFill>
            <a:srgbClr val="9966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7315200" y="152400"/>
            <a:ext cx="1371600" cy="13716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0" y="2895600"/>
            <a:ext cx="1371600" cy="13716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9706" name="Picture 10" descr="MCED00277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500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2"/>
          <p:cNvSpPr>
            <a:spLocks noChangeArrowheads="1"/>
          </p:cNvSpPr>
          <p:nvPr/>
        </p:nvSpPr>
        <p:spPr bwMode="auto">
          <a:xfrm>
            <a:off x="38100" y="1143000"/>
            <a:ext cx="3886200" cy="3962400"/>
          </a:xfrm>
          <a:prstGeom prst="ellips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Circle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62400" y="990600"/>
            <a:ext cx="5181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Garamond"/>
                <a:cs typeface="Garamond"/>
              </a:rPr>
              <a:t>The set of all points that are __________ from a reference point, the ________.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Garamond"/>
                <a:cs typeface="Garamond"/>
              </a:rPr>
              <a:t>The set of points from a 2-dimensional curve that measures ___.</a:t>
            </a:r>
            <a:endParaRPr lang="en-US" sz="32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66900" y="22860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2667000" cy="66675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solidFill>
                  <a:srgbClr val="000000"/>
                </a:solidFill>
                <a:sym typeface="Wingdings" pitchFamily="2" charset="2"/>
              </a:rPr>
              <a:t>Symbol:</a:t>
            </a:r>
            <a:endParaRPr lang="en-US" sz="3400" b="1">
              <a:solidFill>
                <a:srgbClr val="000000"/>
              </a:solidFill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1895475" y="3014663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657600" y="152400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Lucida Handwriting" pitchFamily="66" charset="0"/>
              </a:rPr>
              <a:t>equidistant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715000" y="189927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3300"/>
                </a:solidFill>
                <a:latin typeface="Lucida Handwriting" pitchFamily="66" charset="0"/>
              </a:rPr>
              <a:t>center </a:t>
            </a:r>
          </a:p>
        </p:txBody>
      </p:sp>
      <p:grpSp>
        <p:nvGrpSpPr>
          <p:cNvPr id="100362" name="Group 10"/>
          <p:cNvGrpSpPr>
            <a:grpSpLocks/>
          </p:cNvGrpSpPr>
          <p:nvPr/>
        </p:nvGrpSpPr>
        <p:grpSpPr bwMode="auto">
          <a:xfrm>
            <a:off x="5867400" y="4800600"/>
            <a:ext cx="762000" cy="457200"/>
            <a:chOff x="4992" y="1920"/>
            <a:chExt cx="480" cy="288"/>
          </a:xfrm>
        </p:grpSpPr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4992" y="1968"/>
              <a:ext cx="192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5064" y="20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5184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566814" y="3687864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360</a:t>
            </a:r>
            <a:endParaRPr lang="en-US" sz="34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60" grpId="0" autoUpdateAnimBg="0"/>
      <p:bldP spid="100361" grpId="0" autoUpdateAnimBg="0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Oval 1033"/>
          <p:cNvSpPr>
            <a:spLocks noChangeArrowheads="1"/>
          </p:cNvSpPr>
          <p:nvPr/>
        </p:nvSpPr>
        <p:spPr bwMode="auto">
          <a:xfrm>
            <a:off x="228600" y="838200"/>
            <a:ext cx="4648200" cy="4800600"/>
          </a:xfrm>
          <a:prstGeom prst="ellipse">
            <a:avLst/>
          </a:prstGeom>
          <a:solidFill>
            <a:srgbClr val="3333CC"/>
          </a:solidFill>
          <a:ln w="76200">
            <a:solidFill>
              <a:srgbClr val="FFFFFF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0" name="Line 1026"/>
          <p:cNvSpPr>
            <a:spLocks noChangeShapeType="1"/>
          </p:cNvSpPr>
          <p:nvPr/>
        </p:nvSpPr>
        <p:spPr bwMode="auto">
          <a:xfrm flipV="1">
            <a:off x="1143000" y="3200400"/>
            <a:ext cx="3733800" cy="1981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Text Box 1027"/>
          <p:cNvSpPr txBox="1">
            <a:spLocks noChangeArrowheads="1"/>
          </p:cNvSpPr>
          <p:nvPr/>
        </p:nvSpPr>
        <p:spPr bwMode="auto">
          <a:xfrm>
            <a:off x="5105400" y="1295400"/>
            <a:ext cx="4038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00" b="1" dirty="0">
                <a:solidFill>
                  <a:srgbClr val="FF0000"/>
                </a:solidFill>
                <a:latin typeface="Garamond"/>
                <a:cs typeface="Garamond"/>
              </a:rPr>
              <a:t>CHORD:</a:t>
            </a:r>
          </a:p>
        </p:txBody>
      </p:sp>
      <p:sp>
        <p:nvSpPr>
          <p:cNvPr id="32772" name="Line 1028"/>
          <p:cNvSpPr>
            <a:spLocks noChangeShapeType="1"/>
          </p:cNvSpPr>
          <p:nvPr/>
        </p:nvSpPr>
        <p:spPr bwMode="auto">
          <a:xfrm flipV="1">
            <a:off x="228600" y="838200"/>
            <a:ext cx="220980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1029"/>
          <p:cNvSpPr>
            <a:spLocks noChangeShapeType="1"/>
          </p:cNvSpPr>
          <p:nvPr/>
        </p:nvSpPr>
        <p:spPr bwMode="auto">
          <a:xfrm>
            <a:off x="3200400" y="914400"/>
            <a:ext cx="1600200" cy="1828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1030"/>
          <p:cNvSpPr>
            <a:spLocks noChangeShapeType="1"/>
          </p:cNvSpPr>
          <p:nvPr/>
        </p:nvSpPr>
        <p:spPr bwMode="auto">
          <a:xfrm flipV="1">
            <a:off x="304800" y="2895600"/>
            <a:ext cx="4572000" cy="9144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1032"/>
          <p:cNvSpPr txBox="1">
            <a:spLocks noChangeArrowheads="1"/>
          </p:cNvSpPr>
          <p:nvPr/>
        </p:nvSpPr>
        <p:spPr bwMode="auto">
          <a:xfrm>
            <a:off x="4800600" y="1981200"/>
            <a:ext cx="419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Garamond"/>
                <a:cs typeface="Garamond"/>
              </a:rPr>
              <a:t>A </a:t>
            </a:r>
            <a:r>
              <a:rPr lang="en-US" sz="3600" b="1" dirty="0" smtClean="0">
                <a:solidFill>
                  <a:srgbClr val="FF00FF"/>
                </a:solidFill>
                <a:latin typeface="Garamond"/>
                <a:cs typeface="Garamond"/>
              </a:rPr>
              <a:t>__________whose __________ lie on the circumference of the circle.</a:t>
            </a:r>
            <a:endParaRPr lang="en-US" sz="3600" b="1" dirty="0">
              <a:solidFill>
                <a:srgbClr val="FF00FF"/>
              </a:solidFill>
              <a:latin typeface="Garamond"/>
              <a:cs typeface="Garamond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05480" y="1989544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Lucida Handwriting" pitchFamily="66" charset="0"/>
              </a:rPr>
              <a:t>segement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55220" y="257937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endpoints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9" grpId="0" autoUpdateAnimBg="0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17" y="228600"/>
            <a:ext cx="7848600" cy="914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7300" b="1" dirty="0" smtClean="0"/>
              <a:t>Diameter</a:t>
            </a:r>
            <a:endParaRPr lang="en-US" b="1" dirty="0" smtClean="0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228600" y="1219200"/>
            <a:ext cx="4419600" cy="46482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09800" y="2743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171575" y="1676400"/>
            <a:ext cx="2362200" cy="3886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2238375" y="34718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48200" y="685800"/>
            <a:ext cx="419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3366FF"/>
                </a:solidFill>
                <a:latin typeface="Garamond"/>
                <a:cs typeface="Garamond"/>
              </a:rPr>
              <a:t>A straight line passing through the _______ of a circle connecting two points on the circle; equal to ______ the radius.</a:t>
            </a:r>
            <a:endParaRPr lang="en-US" sz="3000" b="1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572000" y="4419600"/>
            <a:ext cx="4572000" cy="1250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FFFF00"/>
                </a:solidFill>
                <a:latin typeface="Century Gothic" pitchFamily="34" charset="0"/>
              </a:rPr>
              <a:t>Also known as the longest chord.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55197" y="112185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center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15561" y="248159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twice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utoUpdateAnimBg="0"/>
      <p:bldP spid="30730" grpId="0" animBg="1" autoUpdateAnimBg="0"/>
      <p:bldP spid="10" grpId="0" autoUpdateAnimBg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228600" y="1219200"/>
            <a:ext cx="4419600" cy="46482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209800" y="2743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V="1">
            <a:off x="2362200" y="2590800"/>
            <a:ext cx="2133600" cy="990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2238375" y="34718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953000" y="1905000"/>
            <a:ext cx="381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3366FF"/>
                </a:solidFill>
                <a:latin typeface="Garamond"/>
                <a:cs typeface="Garamond"/>
              </a:rPr>
              <a:t>The distance from the ______ to a ______ on the circle; equal to ____ the diameter. </a:t>
            </a:r>
            <a:endParaRPr lang="en-US" sz="3600" b="1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sp>
        <p:nvSpPr>
          <p:cNvPr id="33800" name="Rectangle 9"/>
          <p:cNvSpPr>
            <a:spLocks noGrp="1" noChangeArrowheads="1"/>
          </p:cNvSpPr>
          <p:nvPr>
            <p:ph type="title"/>
          </p:nvPr>
        </p:nvSpPr>
        <p:spPr>
          <a:xfrm>
            <a:off x="647700" y="673102"/>
            <a:ext cx="7696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b="1" dirty="0" smtClean="0"/>
              <a:t>Radius</a:t>
            </a:r>
            <a:endParaRPr lang="en-US" b="1" dirty="0" smtClean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16320" y="248159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center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18716" y="301721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point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53000" y="4092827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Lucida Handwriting" pitchFamily="66" charset="0"/>
              </a:rPr>
              <a:t>half</a:t>
            </a:r>
            <a:endParaRPr lang="en-US" sz="2800" b="1" dirty="0">
              <a:solidFill>
                <a:srgbClr val="FF33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5791200" y="3657600"/>
            <a:ext cx="3048000" cy="2819400"/>
          </a:xfrm>
          <a:prstGeom prst="ellipse">
            <a:avLst/>
          </a:prstGeom>
          <a:solidFill>
            <a:srgbClr val="339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304800" y="457200"/>
            <a:ext cx="3048000" cy="2819400"/>
          </a:xfrm>
          <a:prstGeom prst="ellipse">
            <a:avLst/>
          </a:prstGeom>
          <a:solidFill>
            <a:srgbClr val="CC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828800" y="19050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5715000" y="457200"/>
            <a:ext cx="3048000" cy="2819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71628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5867400" y="1295400"/>
            <a:ext cx="2743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2438400" y="1828800"/>
            <a:ext cx="4000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6934200" y="1066800"/>
            <a:ext cx="466725" cy="795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32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81000" y="3657600"/>
            <a:ext cx="3048000" cy="2819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8288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7315200" y="51054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7239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533400" y="4495800"/>
            <a:ext cx="2743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7315200" y="3962400"/>
            <a:ext cx="990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WordArt 17"/>
          <p:cNvSpPr>
            <a:spLocks noChangeArrowheads="1" noChangeShapeType="1" noTextEdit="1"/>
          </p:cNvSpPr>
          <p:nvPr/>
        </p:nvSpPr>
        <p:spPr bwMode="auto">
          <a:xfrm>
            <a:off x="1981200" y="5181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9</a:t>
            </a:r>
          </a:p>
        </p:txBody>
      </p:sp>
      <p:sp>
        <p:nvSpPr>
          <p:cNvPr id="35858" name="WordArt 18"/>
          <p:cNvSpPr>
            <a:spLocks noChangeArrowheads="1" noChangeShapeType="1" noTextEdit="1"/>
          </p:cNvSpPr>
          <p:nvPr/>
        </p:nvSpPr>
        <p:spPr bwMode="auto">
          <a:xfrm>
            <a:off x="7467600" y="3962400"/>
            <a:ext cx="304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6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762000" y="9906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FF"/>
                </a:solidFill>
                <a:latin typeface="Comic Sans MS" pitchFamily="66" charset="0"/>
              </a:rPr>
              <a:t>D = ?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477000" y="22860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808080"/>
                </a:solidFill>
                <a:latin typeface="Comic Sans MS" pitchFamily="66" charset="0"/>
              </a:rPr>
              <a:t>r = ?  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143000" y="38100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Comic Sans MS" pitchFamily="66" charset="0"/>
              </a:rPr>
              <a:t>r = ?  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715000" y="44958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FF"/>
                </a:solidFill>
                <a:latin typeface="Comic Sans MS" pitchFamily="66" charset="0"/>
              </a:rPr>
              <a:t>D = ?</a:t>
            </a:r>
          </a:p>
        </p:txBody>
      </p:sp>
      <p:sp>
        <p:nvSpPr>
          <p:cNvPr id="64535" name="WordArt 23"/>
          <p:cNvSpPr>
            <a:spLocks noChangeArrowheads="1" noChangeShapeType="1" noTextEdit="1"/>
          </p:cNvSpPr>
          <p:nvPr/>
        </p:nvSpPr>
        <p:spPr bwMode="auto">
          <a:xfrm>
            <a:off x="1905000" y="1066800"/>
            <a:ext cx="533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24</a:t>
            </a:r>
          </a:p>
        </p:txBody>
      </p:sp>
      <p:sp>
        <p:nvSpPr>
          <p:cNvPr id="64536" name="WordArt 24"/>
          <p:cNvSpPr>
            <a:spLocks noChangeArrowheads="1" noChangeShapeType="1" noTextEdit="1"/>
          </p:cNvSpPr>
          <p:nvPr/>
        </p:nvSpPr>
        <p:spPr bwMode="auto">
          <a:xfrm>
            <a:off x="7620000" y="2286000"/>
            <a:ext cx="466725" cy="795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16</a:t>
            </a:r>
          </a:p>
        </p:txBody>
      </p:sp>
      <p:sp>
        <p:nvSpPr>
          <p:cNvPr id="64537" name="WordArt 25"/>
          <p:cNvSpPr>
            <a:spLocks noChangeArrowheads="1" noChangeShapeType="1" noTextEdit="1"/>
          </p:cNvSpPr>
          <p:nvPr/>
        </p:nvSpPr>
        <p:spPr bwMode="auto">
          <a:xfrm>
            <a:off x="2133600" y="38862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4.5</a:t>
            </a:r>
          </a:p>
        </p:txBody>
      </p:sp>
      <p:sp>
        <p:nvSpPr>
          <p:cNvPr id="64538" name="WordArt 26"/>
          <p:cNvSpPr>
            <a:spLocks noChangeArrowheads="1" noChangeShapeType="1" noTextEdit="1"/>
          </p:cNvSpPr>
          <p:nvPr/>
        </p:nvSpPr>
        <p:spPr bwMode="auto">
          <a:xfrm>
            <a:off x="7086600" y="4572000"/>
            <a:ext cx="304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31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5" grpId="0" animBg="1"/>
      <p:bldP spid="64536" grpId="0" animBg="1"/>
      <p:bldP spid="64537" grpId="0" animBg="1"/>
      <p:bldP spid="645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ay 2 - Graphing Systems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 2 - Graphing Systems.thmx</Template>
  <TotalTime>618</TotalTime>
  <Words>548</Words>
  <Application>Microsoft Macintosh PowerPoint</Application>
  <PresentationFormat>On-screen Show (4:3)</PresentationFormat>
  <Paragraphs>162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Day 2 - Graphing Systems</vt:lpstr>
      <vt:lpstr>Verve</vt:lpstr>
      <vt:lpstr>iRespondQuestionMaster</vt:lpstr>
      <vt:lpstr>Pushpin</vt:lpstr>
      <vt:lpstr>Equation</vt:lpstr>
      <vt:lpstr>Warm-Up</vt:lpstr>
      <vt:lpstr>Lesson 19 Circles: Vocab &amp; Central Angles</vt:lpstr>
      <vt:lpstr>AGENDA</vt:lpstr>
      <vt:lpstr>PowerPoint Presentation</vt:lpstr>
      <vt:lpstr>Circle</vt:lpstr>
      <vt:lpstr>PowerPoint Presentation</vt:lpstr>
      <vt:lpstr>Diameter</vt:lpstr>
      <vt:lpstr>Radius</vt:lpstr>
      <vt:lpstr>PowerPoint Presentation</vt:lpstr>
      <vt:lpstr>Use P to determine whether each statement is true or false.</vt:lpstr>
      <vt:lpstr>Secant 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Always Remember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Rukayat Giwa</dc:creator>
  <cp:lastModifiedBy>Rukayat Giwa</cp:lastModifiedBy>
  <cp:revision>18</cp:revision>
  <dcterms:created xsi:type="dcterms:W3CDTF">2013-12-24T20:25:50Z</dcterms:created>
  <dcterms:modified xsi:type="dcterms:W3CDTF">2014-10-27T04:15:30Z</dcterms:modified>
</cp:coreProperties>
</file>