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notesSlides/notesSlide1.xml" ContentType="application/vnd.openxmlformats-officedocument.presentationml.notesSlide+xml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8" r:id="rId3"/>
  </p:sldMasterIdLst>
  <p:notesMasterIdLst>
    <p:notesMasterId r:id="rId33"/>
  </p:notesMasterIdLst>
  <p:handoutMasterIdLst>
    <p:handoutMasterId r:id="rId34"/>
  </p:handoutMasterIdLst>
  <p:sldIdLst>
    <p:sldId id="257" r:id="rId4"/>
    <p:sldId id="258" r:id="rId5"/>
    <p:sldId id="256" r:id="rId6"/>
    <p:sldId id="259" r:id="rId7"/>
    <p:sldId id="260" r:id="rId8"/>
    <p:sldId id="287" r:id="rId9"/>
    <p:sldId id="261" r:id="rId10"/>
    <p:sldId id="262" r:id="rId11"/>
    <p:sldId id="263" r:id="rId12"/>
    <p:sldId id="264" r:id="rId13"/>
    <p:sldId id="265" r:id="rId14"/>
    <p:sldId id="267" r:id="rId15"/>
    <p:sldId id="266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3" r:id="rId31"/>
    <p:sldId id="284" r:id="rId32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43" autoAdjust="0"/>
    <p:restoredTop sz="97849" autoAdjust="0"/>
  </p:normalViewPr>
  <p:slideViewPr>
    <p:cSldViewPr>
      <p:cViewPr varScale="1">
        <p:scale>
          <a:sx n="77" d="100"/>
          <a:sy n="77" d="100"/>
        </p:scale>
        <p:origin x="-132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Relationship Id="rId2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Relationship Id="rId2" Type="http://schemas.openxmlformats.org/officeDocument/2006/relationships/image" Target="../media/image31.wmf"/><Relationship Id="rId3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Relationship Id="rId2" Type="http://schemas.openxmlformats.org/officeDocument/2006/relationships/image" Target="../media/image34.wmf"/><Relationship Id="rId3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Relationship Id="rId2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Relationship Id="rId2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Relationship Id="rId2" Type="http://schemas.openxmlformats.org/officeDocument/2006/relationships/image" Target="../media/image4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Relationship Id="rId2" Type="http://schemas.openxmlformats.org/officeDocument/2006/relationships/image" Target="../media/image44.wmf"/><Relationship Id="rId3" Type="http://schemas.openxmlformats.org/officeDocument/2006/relationships/image" Target="../media/image4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Relationship Id="rId2" Type="http://schemas.openxmlformats.org/officeDocument/2006/relationships/image" Target="../media/image47.wmf"/><Relationship Id="rId3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Relationship Id="rId2" Type="http://schemas.openxmlformats.org/officeDocument/2006/relationships/image" Target="../media/image50.wmf"/><Relationship Id="rId3" Type="http://schemas.openxmlformats.org/officeDocument/2006/relationships/image" Target="../media/image5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Relationship Id="rId2" Type="http://schemas.openxmlformats.org/officeDocument/2006/relationships/image" Target="../media/image53.wmf"/><Relationship Id="rId3" Type="http://schemas.openxmlformats.org/officeDocument/2006/relationships/image" Target="../media/image5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Relationship Id="rId2" Type="http://schemas.openxmlformats.org/officeDocument/2006/relationships/image" Target="../media/image56.wmf"/><Relationship Id="rId3" Type="http://schemas.openxmlformats.org/officeDocument/2006/relationships/image" Target="../media/image5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Relationship Id="rId2" Type="http://schemas.openxmlformats.org/officeDocument/2006/relationships/image" Target="../media/image59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Relationship Id="rId2" Type="http://schemas.openxmlformats.org/officeDocument/2006/relationships/image" Target="../media/image6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Relationship Id="rId3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Relationship Id="rId3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E5157-A87F-4CD6-9EEE-D9E98FB2FF77}" type="datetimeFigureOut">
              <a:rPr lang="en-US" smtClean="0"/>
              <a:t>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674AA-23BE-4B3B-9B55-DA1BC937D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2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87A59-B3D7-4A4B-9589-4843ABF86803}" type="datetimeFigureOut">
              <a:rPr lang="en-US" smtClean="0"/>
              <a:t>1/20/15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4B787-ADD9-4C85-B861-6EA35361F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30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4B787-ADD9-4C85-B861-6EA35361F80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24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06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90616-180F-4162-AFBD-AB3F2B583CBB}" type="datetime2">
              <a:rPr lang="en-US"/>
              <a:pPr>
                <a:defRPr/>
              </a:pPr>
              <a:t>Tuesday, January 20, 15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823D9-DFC9-4736-BC25-A1242700D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36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B22D4-4B74-490A-941E-749F76698A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473516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7C163-FED9-4D26-A296-8B6037B2B7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318560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A7273-F266-41FE-8BA8-75F58FF00C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354342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AA35B-574A-4A42-88C6-679AB4E3A6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541518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41DA2-FA34-462F-B20F-21D2255E79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802290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809FE-AB06-4960-AEE2-9EE6C90EEE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24063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265C2-C3FB-4A2F-8CC0-D0ADFED190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31748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812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69780-FA62-4C38-8040-E060D332DE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364254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55AEB-58C2-4B5A-A5EB-715BF93546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782979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80C99-0018-46A1-A3F2-49FA112A62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40273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33EC9-2764-4B15-87DC-D6B33E07FF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824781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0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6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4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8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879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AB8249-3709-4CDC-8F0C-E2561808112C}" type="datetimeFigureOut">
              <a:rPr lang="en-US" smtClean="0"/>
              <a:t>1/20/15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AA13C5-32C3-4981-B64C-9DA21EF240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59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59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23D9F7-EBC0-4F20-9B29-30FC8A26143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04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xmlns:p14="http://schemas.microsoft.com/office/powerpoint/2010/main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6" Type="http://schemas.openxmlformats.org/officeDocument/2006/relationships/image" Target="../media/image21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2.wmf"/><Relationship Id="rId5" Type="http://schemas.openxmlformats.org/officeDocument/2006/relationships/image" Target="../media/image23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5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7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6" Type="http://schemas.openxmlformats.org/officeDocument/2006/relationships/image" Target="../media/image29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6" Type="http://schemas.openxmlformats.org/officeDocument/2006/relationships/image" Target="../media/image31.wmf"/><Relationship Id="rId7" Type="http://schemas.openxmlformats.org/officeDocument/2006/relationships/oleObject" Target="../embeddings/oleObject28.bin"/><Relationship Id="rId8" Type="http://schemas.openxmlformats.org/officeDocument/2006/relationships/image" Target="../media/image32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4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6" Type="http://schemas.openxmlformats.org/officeDocument/2006/relationships/image" Target="../media/image34.wmf"/><Relationship Id="rId7" Type="http://schemas.openxmlformats.org/officeDocument/2006/relationships/oleObject" Target="../embeddings/oleObject31.bin"/><Relationship Id="rId8" Type="http://schemas.openxmlformats.org/officeDocument/2006/relationships/image" Target="../media/image35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4" Type="http://schemas.openxmlformats.org/officeDocument/2006/relationships/image" Target="../media/image36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4" Type="http://schemas.openxmlformats.org/officeDocument/2006/relationships/image" Target="../media/image37.wmf"/><Relationship Id="rId5" Type="http://schemas.openxmlformats.org/officeDocument/2006/relationships/oleObject" Target="../embeddings/oleObject34.bin"/><Relationship Id="rId6" Type="http://schemas.openxmlformats.org/officeDocument/2006/relationships/image" Target="../media/image38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image" Target="../media/image39.wmf"/><Relationship Id="rId5" Type="http://schemas.openxmlformats.org/officeDocument/2006/relationships/oleObject" Target="../embeddings/oleObject36.bin"/><Relationship Id="rId6" Type="http://schemas.openxmlformats.org/officeDocument/2006/relationships/image" Target="../media/image40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4" Type="http://schemas.openxmlformats.org/officeDocument/2006/relationships/image" Target="../media/image41.wmf"/><Relationship Id="rId5" Type="http://schemas.openxmlformats.org/officeDocument/2006/relationships/oleObject" Target="../embeddings/oleObject38.bin"/><Relationship Id="rId6" Type="http://schemas.openxmlformats.org/officeDocument/2006/relationships/image" Target="../media/image42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4" Type="http://schemas.openxmlformats.org/officeDocument/2006/relationships/image" Target="../media/image43.wmf"/><Relationship Id="rId5" Type="http://schemas.openxmlformats.org/officeDocument/2006/relationships/oleObject" Target="../embeddings/oleObject40.bin"/><Relationship Id="rId6" Type="http://schemas.openxmlformats.org/officeDocument/2006/relationships/image" Target="../media/image44.wmf"/><Relationship Id="rId7" Type="http://schemas.openxmlformats.org/officeDocument/2006/relationships/oleObject" Target="../embeddings/oleObject41.bin"/><Relationship Id="rId8" Type="http://schemas.openxmlformats.org/officeDocument/2006/relationships/image" Target="../media/image45.w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4" Type="http://schemas.openxmlformats.org/officeDocument/2006/relationships/image" Target="../media/image46.wmf"/><Relationship Id="rId5" Type="http://schemas.openxmlformats.org/officeDocument/2006/relationships/oleObject" Target="../embeddings/oleObject43.bin"/><Relationship Id="rId6" Type="http://schemas.openxmlformats.org/officeDocument/2006/relationships/image" Target="../media/image47.wmf"/><Relationship Id="rId7" Type="http://schemas.openxmlformats.org/officeDocument/2006/relationships/oleObject" Target="../embeddings/oleObject44.bin"/><Relationship Id="rId8" Type="http://schemas.openxmlformats.org/officeDocument/2006/relationships/image" Target="../media/image48.w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4" Type="http://schemas.openxmlformats.org/officeDocument/2006/relationships/image" Target="../media/image49.wmf"/><Relationship Id="rId5" Type="http://schemas.openxmlformats.org/officeDocument/2006/relationships/oleObject" Target="../embeddings/oleObject46.bin"/><Relationship Id="rId6" Type="http://schemas.openxmlformats.org/officeDocument/2006/relationships/image" Target="../media/image50.wmf"/><Relationship Id="rId7" Type="http://schemas.openxmlformats.org/officeDocument/2006/relationships/oleObject" Target="../embeddings/oleObject47.bin"/><Relationship Id="rId8" Type="http://schemas.openxmlformats.org/officeDocument/2006/relationships/image" Target="../media/image51.wmf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48.bin"/><Relationship Id="rId5" Type="http://schemas.openxmlformats.org/officeDocument/2006/relationships/image" Target="../media/image52.wmf"/><Relationship Id="rId6" Type="http://schemas.openxmlformats.org/officeDocument/2006/relationships/oleObject" Target="../embeddings/oleObject49.bin"/><Relationship Id="rId7" Type="http://schemas.openxmlformats.org/officeDocument/2006/relationships/image" Target="../media/image53.wmf"/><Relationship Id="rId8" Type="http://schemas.openxmlformats.org/officeDocument/2006/relationships/oleObject" Target="../embeddings/oleObject50.bin"/><Relationship Id="rId9" Type="http://schemas.openxmlformats.org/officeDocument/2006/relationships/image" Target="../media/image54.wmf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4" Type="http://schemas.openxmlformats.org/officeDocument/2006/relationships/image" Target="../media/image55.wmf"/><Relationship Id="rId5" Type="http://schemas.openxmlformats.org/officeDocument/2006/relationships/oleObject" Target="../embeddings/oleObject52.bin"/><Relationship Id="rId6" Type="http://schemas.openxmlformats.org/officeDocument/2006/relationships/image" Target="../media/image56.wmf"/><Relationship Id="rId7" Type="http://schemas.openxmlformats.org/officeDocument/2006/relationships/oleObject" Target="../embeddings/oleObject53.bin"/><Relationship Id="rId8" Type="http://schemas.openxmlformats.org/officeDocument/2006/relationships/image" Target="../media/image57.wmf"/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4" Type="http://schemas.openxmlformats.org/officeDocument/2006/relationships/image" Target="../media/image58.wmf"/><Relationship Id="rId5" Type="http://schemas.openxmlformats.org/officeDocument/2006/relationships/oleObject" Target="../embeddings/oleObject55.bin"/><Relationship Id="rId6" Type="http://schemas.openxmlformats.org/officeDocument/2006/relationships/image" Target="../media/image59.wmf"/><Relationship Id="rId1" Type="http://schemas.openxmlformats.org/officeDocument/2006/relationships/vmlDrawing" Target="../drawings/vmlDrawing23.vml"/><Relationship Id="rId2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4" Type="http://schemas.openxmlformats.org/officeDocument/2006/relationships/image" Target="../media/image60.wmf"/><Relationship Id="rId5" Type="http://schemas.openxmlformats.org/officeDocument/2006/relationships/oleObject" Target="../embeddings/oleObject57.bin"/><Relationship Id="rId6" Type="http://schemas.openxmlformats.org/officeDocument/2006/relationships/image" Target="../media/image61.wmf"/><Relationship Id="rId1" Type="http://schemas.openxmlformats.org/officeDocument/2006/relationships/vmlDrawing" Target="../drawings/vmlDrawing24.vml"/><Relationship Id="rId2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3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8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19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Warm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5448" y="1447800"/>
            <a:ext cx="5864352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/>
              <a:t>Simplify</a:t>
            </a:r>
          </a:p>
          <a:p>
            <a:pPr marL="514350" indent="-514350">
              <a:buAutoNum type="arabicPeriod"/>
            </a:pPr>
            <a:r>
              <a:rPr lang="en-US" sz="5400" b="1" dirty="0" err="1" smtClean="0"/>
              <a:t>i</a:t>
            </a:r>
            <a:r>
              <a:rPr lang="en-US" sz="5400" b="1" dirty="0" smtClean="0"/>
              <a:t> </a:t>
            </a:r>
            <a:r>
              <a:rPr lang="en-US" sz="5400" b="1" baseline="30000" dirty="0" smtClean="0"/>
              <a:t>58</a:t>
            </a:r>
            <a:r>
              <a:rPr lang="en-US" sz="5400" b="1" dirty="0" smtClean="0"/>
              <a:t> </a:t>
            </a:r>
          </a:p>
          <a:p>
            <a:pPr marL="514350" indent="-514350">
              <a:buAutoNum type="arabicPeriod"/>
            </a:pPr>
            <a:r>
              <a:rPr lang="en-US" sz="5400" b="1" dirty="0" err="1" smtClean="0"/>
              <a:t>i</a:t>
            </a:r>
            <a:r>
              <a:rPr lang="en-US" sz="5400" b="1" dirty="0" smtClean="0"/>
              <a:t> </a:t>
            </a:r>
            <a:r>
              <a:rPr lang="en-US" sz="5400" b="1" baseline="30000" dirty="0" smtClean="0"/>
              <a:t>106</a:t>
            </a:r>
          </a:p>
          <a:p>
            <a:pPr marL="514350" indent="-514350">
              <a:buAutoNum type="arabicPeriod"/>
            </a:pPr>
            <a:r>
              <a:rPr lang="en-US" sz="5400" b="1" dirty="0" smtClean="0"/>
              <a:t>(3 + </a:t>
            </a:r>
            <a:r>
              <a:rPr lang="en-US" sz="5400" b="1" dirty="0" err="1" smtClean="0"/>
              <a:t>i</a:t>
            </a:r>
            <a:r>
              <a:rPr lang="en-US" sz="5400" b="1" dirty="0" smtClean="0"/>
              <a:t>)(4 – 2i)</a:t>
            </a:r>
          </a:p>
          <a:p>
            <a:pPr marL="514350" indent="-514350">
              <a:buAutoNum type="arabicPeriod"/>
            </a:pPr>
            <a:r>
              <a:rPr lang="en-US" sz="6000" b="1" dirty="0"/>
              <a:t> </a:t>
            </a:r>
            <a:endParaRPr lang="en-US" sz="6000" b="1" dirty="0" smtClean="0"/>
          </a:p>
          <a:p>
            <a:pPr marL="514350" indent="-514350">
              <a:buAutoNum type="arabicPeriod"/>
            </a:pPr>
            <a:endParaRPr lang="en-US" sz="5400" b="1" dirty="0"/>
          </a:p>
          <a:p>
            <a:pPr marL="0" indent="0">
              <a:buNone/>
            </a:pPr>
            <a:endParaRPr lang="en-US" sz="54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167694"/>
              </p:ext>
            </p:extLst>
          </p:nvPr>
        </p:nvGraphicFramePr>
        <p:xfrm>
          <a:off x="762000" y="4876800"/>
          <a:ext cx="197167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Equation" r:id="rId3" imgW="419040" imgH="241200" progId="Equation.DSMT4">
                  <p:embed/>
                </p:oleObj>
              </mc:Choice>
              <mc:Fallback>
                <p:oleObj name="Equation" r:id="rId3" imgW="41904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76800"/>
                        <a:ext cx="1971675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516126"/>
              </p:ext>
            </p:extLst>
          </p:nvPr>
        </p:nvGraphicFramePr>
        <p:xfrm>
          <a:off x="1828800" y="2362200"/>
          <a:ext cx="1317906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Equation" r:id="rId5" imgW="317160" imgH="164880" progId="Equation.DSMT4">
                  <p:embed/>
                </p:oleObj>
              </mc:Choice>
              <mc:Fallback>
                <p:oleObj name="Equation" r:id="rId5" imgW="317160" imgH="1648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362200"/>
                        <a:ext cx="1317906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344762"/>
              </p:ext>
            </p:extLst>
          </p:nvPr>
        </p:nvGraphicFramePr>
        <p:xfrm>
          <a:off x="1782762" y="3200400"/>
          <a:ext cx="1570038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Equation" r:id="rId7" imgW="317160" imgH="164880" progId="Equation.DSMT4">
                  <p:embed/>
                </p:oleObj>
              </mc:Choice>
              <mc:Fallback>
                <p:oleObj name="Equation" r:id="rId7" imgW="317160" imgH="164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2" y="3200400"/>
                        <a:ext cx="1570038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851452"/>
              </p:ext>
            </p:extLst>
          </p:nvPr>
        </p:nvGraphicFramePr>
        <p:xfrm>
          <a:off x="4876800" y="4114800"/>
          <a:ext cx="2709607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Equation" r:id="rId9" imgW="596880" imgH="164880" progId="Equation.DSMT4">
                  <p:embed/>
                </p:oleObj>
              </mc:Choice>
              <mc:Fallback>
                <p:oleObj name="Equation" r:id="rId9" imgW="596880" imgH="164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114800"/>
                        <a:ext cx="2709607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605080"/>
              </p:ext>
            </p:extLst>
          </p:nvPr>
        </p:nvGraphicFramePr>
        <p:xfrm>
          <a:off x="2895600" y="4953000"/>
          <a:ext cx="2519851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Equation" r:id="rId11" imgW="495000" imgH="241200" progId="Equation.DSMT4">
                  <p:embed/>
                </p:oleObj>
              </mc:Choice>
              <mc:Fallback>
                <p:oleObj name="Equation" r:id="rId11" imgW="49500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953000"/>
                        <a:ext cx="2519851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9366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Simplify</a:t>
            </a:r>
            <a:endParaRPr lang="en-US" sz="5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4300940"/>
              </p:ext>
            </p:extLst>
          </p:nvPr>
        </p:nvGraphicFramePr>
        <p:xfrm>
          <a:off x="228599" y="1600200"/>
          <a:ext cx="407556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3" imgW="571320" imgH="469800" progId="Equation.DSMT4">
                  <p:embed/>
                </p:oleObj>
              </mc:Choice>
              <mc:Fallback>
                <p:oleObj name="Equation" r:id="rId3" imgW="5713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599" y="1600200"/>
                        <a:ext cx="4075560" cy="335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788144"/>
              </p:ext>
            </p:extLst>
          </p:nvPr>
        </p:nvGraphicFramePr>
        <p:xfrm>
          <a:off x="5105400" y="1752600"/>
          <a:ext cx="2741613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5" imgW="342720" imgH="419040" progId="Equation.DSMT4">
                  <p:embed/>
                </p:oleObj>
              </mc:Choice>
              <mc:Fallback>
                <p:oleObj name="Equation" r:id="rId5" imgW="3427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752600"/>
                        <a:ext cx="2741613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3417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10600" cy="48768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Rewriting a Radical to have </a:t>
            </a:r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Rational Exponent</a:t>
            </a:r>
            <a:endParaRPr lang="en-US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38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0"/>
            <a:ext cx="8001000" cy="13716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Rewriting Radicals to Rational Exponents</a:t>
            </a:r>
            <a:endParaRPr lang="en-US" b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2"/>
          </p:nvPr>
        </p:nvSpPr>
        <p:spPr>
          <a:xfrm>
            <a:off x="1295400" y="4114800"/>
            <a:ext cx="6553200" cy="1600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Power is on top</a:t>
            </a:r>
          </a:p>
          <a:p>
            <a:pPr algn="ctr"/>
            <a:r>
              <a:rPr lang="en-US" sz="3600" b="1" dirty="0" smtClean="0"/>
              <a:t>Roots are in the ground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073711"/>
              </p:ext>
            </p:extLst>
          </p:nvPr>
        </p:nvGraphicFramePr>
        <p:xfrm>
          <a:off x="279400" y="1828800"/>
          <a:ext cx="8788400" cy="1318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3" imgW="2539800" imgH="380880" progId="Equation.DSMT4">
                  <p:embed/>
                </p:oleObj>
              </mc:Choice>
              <mc:Fallback>
                <p:oleObj name="Equation" r:id="rId3" imgW="25398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9400" y="1828800"/>
                        <a:ext cx="8788400" cy="1318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7" name="Picture 5" descr="C:\Users\cee13931\AppData\Local\Microsoft\Windows\Temporary Internet Files\Content.IE5\TTUPR70W\MC90035975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177" y="5105400"/>
            <a:ext cx="177382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018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Rewrite with a Rational Exponent</a:t>
            </a:r>
            <a:endParaRPr lang="en-US" sz="40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609390"/>
              </p:ext>
            </p:extLst>
          </p:nvPr>
        </p:nvGraphicFramePr>
        <p:xfrm>
          <a:off x="10438" y="2286000"/>
          <a:ext cx="4710113" cy="172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3" imgW="660240" imgH="241200" progId="Equation.DSMT4">
                  <p:embed/>
                </p:oleObj>
              </mc:Choice>
              <mc:Fallback>
                <p:oleObj name="Equation" r:id="rId3" imgW="660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8" y="2286000"/>
                        <a:ext cx="4710113" cy="1720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220566"/>
              </p:ext>
            </p:extLst>
          </p:nvPr>
        </p:nvGraphicFramePr>
        <p:xfrm>
          <a:off x="4724400" y="1981200"/>
          <a:ext cx="4089666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5" imgW="634680" imgH="342720" progId="Equation.DSMT4">
                  <p:embed/>
                </p:oleObj>
              </mc:Choice>
              <mc:Fallback>
                <p:oleObj name="Equation" r:id="rId5" imgW="6346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981200"/>
                        <a:ext cx="4089666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3242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Rewrite with a Rational Exponent</a:t>
            </a:r>
            <a:endParaRPr lang="en-US" sz="40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684459"/>
              </p:ext>
            </p:extLst>
          </p:nvPr>
        </p:nvGraphicFramePr>
        <p:xfrm>
          <a:off x="373063" y="2195513"/>
          <a:ext cx="3984625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Equation" r:id="rId3" imgW="558720" imgH="266400" progId="Equation.DSMT4">
                  <p:embed/>
                </p:oleObj>
              </mc:Choice>
              <mc:Fallback>
                <p:oleObj name="Equation" r:id="rId3" imgW="5587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3063" y="2195513"/>
                        <a:ext cx="3984625" cy="190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677874"/>
              </p:ext>
            </p:extLst>
          </p:nvPr>
        </p:nvGraphicFramePr>
        <p:xfrm>
          <a:off x="5010150" y="1981200"/>
          <a:ext cx="35179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Equation" r:id="rId5" imgW="545760" imgH="342720" progId="Equation.DSMT4">
                  <p:embed/>
                </p:oleObj>
              </mc:Choice>
              <mc:Fallback>
                <p:oleObj name="Equation" r:id="rId5" imgW="545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1981200"/>
                        <a:ext cx="35179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5144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Rewrite with a Rational Exponent</a:t>
            </a:r>
            <a:endParaRPr lang="en-US" sz="40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662747"/>
              </p:ext>
            </p:extLst>
          </p:nvPr>
        </p:nvGraphicFramePr>
        <p:xfrm>
          <a:off x="33337" y="1924050"/>
          <a:ext cx="5072063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3" imgW="711000" imgH="342720" progId="Equation.DSMT4">
                  <p:embed/>
                </p:oleObj>
              </mc:Choice>
              <mc:Fallback>
                <p:oleObj name="Equation" r:id="rId3" imgW="7110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337" y="1924050"/>
                        <a:ext cx="5072063" cy="2446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275700"/>
              </p:ext>
            </p:extLst>
          </p:nvPr>
        </p:nvGraphicFramePr>
        <p:xfrm>
          <a:off x="5638800" y="1828800"/>
          <a:ext cx="2921034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5" imgW="393480" imgH="317160" progId="Equation.DSMT4">
                  <p:embed/>
                </p:oleObj>
              </mc:Choice>
              <mc:Fallback>
                <p:oleObj name="Equation" r:id="rId5" imgW="3934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828800"/>
                        <a:ext cx="2921034" cy="235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5144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Rewrite with a Rational Exponent</a:t>
            </a:r>
            <a:endParaRPr lang="en-US" sz="40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792879"/>
              </p:ext>
            </p:extLst>
          </p:nvPr>
        </p:nvGraphicFramePr>
        <p:xfrm>
          <a:off x="609600" y="1524000"/>
          <a:ext cx="4800600" cy="253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Equation" r:id="rId3" imgW="672840" imgH="355320" progId="Equation.DSMT4">
                  <p:embed/>
                </p:oleObj>
              </mc:Choice>
              <mc:Fallback>
                <p:oleObj name="Equation" r:id="rId3" imgW="6728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524000"/>
                        <a:ext cx="4800600" cy="253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951298"/>
              </p:ext>
            </p:extLst>
          </p:nvPr>
        </p:nvGraphicFramePr>
        <p:xfrm>
          <a:off x="5486400" y="1447800"/>
          <a:ext cx="2449513" cy="254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Equation" r:id="rId5" imgW="330120" imgH="342720" progId="Equation.DSMT4">
                  <p:embed/>
                </p:oleObj>
              </mc:Choice>
              <mc:Fallback>
                <p:oleObj name="Equation" r:id="rId5" imgW="3301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447800"/>
                        <a:ext cx="2449513" cy="254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282301"/>
              </p:ext>
            </p:extLst>
          </p:nvPr>
        </p:nvGraphicFramePr>
        <p:xfrm>
          <a:off x="5551487" y="4038600"/>
          <a:ext cx="2449513" cy="254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3" name="Equation" r:id="rId7" imgW="330120" imgH="342720" progId="Equation.DSMT4">
                  <p:embed/>
                </p:oleObj>
              </mc:Choice>
              <mc:Fallback>
                <p:oleObj name="Equation" r:id="rId7" imgW="330120" imgH="3427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487" y="4038600"/>
                        <a:ext cx="2449513" cy="254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0072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Rewrite with a Rational Exponent</a:t>
            </a:r>
            <a:endParaRPr lang="en-US" sz="40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921064"/>
              </p:ext>
            </p:extLst>
          </p:nvPr>
        </p:nvGraphicFramePr>
        <p:xfrm>
          <a:off x="463118" y="1600200"/>
          <a:ext cx="4855008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Equation" r:id="rId3" imgW="647640" imgH="355320" progId="Equation.DSMT4">
                  <p:embed/>
                </p:oleObj>
              </mc:Choice>
              <mc:Fallback>
                <p:oleObj name="Equation" r:id="rId3" imgW="6476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118" y="1600200"/>
                        <a:ext cx="4855008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126756"/>
              </p:ext>
            </p:extLst>
          </p:nvPr>
        </p:nvGraphicFramePr>
        <p:xfrm>
          <a:off x="5532438" y="1589088"/>
          <a:ext cx="2697162" cy="2589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Equation" r:id="rId5" imgW="317160" imgH="304560" progId="Equation.DSMT4">
                  <p:embed/>
                </p:oleObj>
              </mc:Choice>
              <mc:Fallback>
                <p:oleObj name="Equation" r:id="rId5" imgW="3171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438" y="1589088"/>
                        <a:ext cx="2697162" cy="2589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433508"/>
              </p:ext>
            </p:extLst>
          </p:nvPr>
        </p:nvGraphicFramePr>
        <p:xfrm>
          <a:off x="5562600" y="4572000"/>
          <a:ext cx="2993835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Equation" r:id="rId7" imgW="304560" imgH="190440" progId="Equation.DSMT4">
                  <p:embed/>
                </p:oleObj>
              </mc:Choice>
              <mc:Fallback>
                <p:oleObj name="Equation" r:id="rId7" imgW="304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572000"/>
                        <a:ext cx="2993835" cy="187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024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-76200"/>
            <a:ext cx="8347553" cy="13716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Rewriting Rational Exponents to Radicals</a:t>
            </a:r>
            <a:endParaRPr lang="en-US" sz="48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679373"/>
              </p:ext>
            </p:extLst>
          </p:nvPr>
        </p:nvGraphicFramePr>
        <p:xfrm>
          <a:off x="-36616" y="2209800"/>
          <a:ext cx="91440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Equation" r:id="rId3" imgW="2539800" imgH="380880" progId="Equation.DSMT4">
                  <p:embed/>
                </p:oleObj>
              </mc:Choice>
              <mc:Fallback>
                <p:oleObj name="Equation" r:id="rId3" imgW="25398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6616" y="2209800"/>
                        <a:ext cx="91440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993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/>
              <a:t>Rewrite with a Rational Exponent</a:t>
            </a:r>
            <a:br>
              <a:rPr lang="en-US" sz="4000" b="1" dirty="0" smtClean="0"/>
            </a:br>
            <a:r>
              <a:rPr lang="en-US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(don’t evaluate)</a:t>
            </a:r>
            <a:endParaRPr lang="en-US" sz="3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481823"/>
              </p:ext>
            </p:extLst>
          </p:nvPr>
        </p:nvGraphicFramePr>
        <p:xfrm>
          <a:off x="609600" y="1447800"/>
          <a:ext cx="4094162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name="Equation" r:id="rId3" imgW="545760" imgH="317160" progId="Equation.DSMT4">
                  <p:embed/>
                </p:oleObj>
              </mc:Choice>
              <mc:Fallback>
                <p:oleObj name="Equation" r:id="rId3" imgW="5457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447800"/>
                        <a:ext cx="4094162" cy="238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876584"/>
              </p:ext>
            </p:extLst>
          </p:nvPr>
        </p:nvGraphicFramePr>
        <p:xfrm>
          <a:off x="5029200" y="2133600"/>
          <a:ext cx="3581400" cy="2014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Equation" r:id="rId5" imgW="609480" imgH="342720" progId="Equation.DSMT4">
                  <p:embed/>
                </p:oleObj>
              </mc:Choice>
              <mc:Fallback>
                <p:oleObj name="Equation" r:id="rId5" imgW="6094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133600"/>
                        <a:ext cx="3581400" cy="20146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999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over HW?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0924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/>
              <a:t>Rewrite with a Rational Exponent</a:t>
            </a:r>
            <a:br>
              <a:rPr lang="en-US" sz="4000" b="1" dirty="0" smtClean="0"/>
            </a:br>
            <a:r>
              <a:rPr lang="en-US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(don’t evaluate)</a:t>
            </a:r>
            <a:endParaRPr lang="en-US" sz="3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692602"/>
              </p:ext>
            </p:extLst>
          </p:nvPr>
        </p:nvGraphicFramePr>
        <p:xfrm>
          <a:off x="609600" y="1447800"/>
          <a:ext cx="4094162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1" name="Equation" r:id="rId3" imgW="545760" imgH="317160" progId="Equation.DSMT4">
                  <p:embed/>
                </p:oleObj>
              </mc:Choice>
              <mc:Fallback>
                <p:oleObj name="Equation" r:id="rId3" imgW="5457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447800"/>
                        <a:ext cx="4094162" cy="238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9437335"/>
              </p:ext>
            </p:extLst>
          </p:nvPr>
        </p:nvGraphicFramePr>
        <p:xfrm>
          <a:off x="5029200" y="2133600"/>
          <a:ext cx="3581400" cy="2014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2" name="Equation" r:id="rId5" imgW="609480" imgH="342720" progId="Equation.DSMT4">
                  <p:embed/>
                </p:oleObj>
              </mc:Choice>
              <mc:Fallback>
                <p:oleObj name="Equation" r:id="rId5" imgW="6094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133600"/>
                        <a:ext cx="3581400" cy="20146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4070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/>
              <a:t>Rewrite with a Rational Exponent</a:t>
            </a:r>
            <a:br>
              <a:rPr lang="en-US" sz="4000" b="1" dirty="0" smtClean="0"/>
            </a:br>
            <a:r>
              <a:rPr lang="en-US" sz="32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(don’t evaluate)</a:t>
            </a:r>
            <a:endParaRPr lang="en-US" sz="3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181741"/>
              </p:ext>
            </p:extLst>
          </p:nvPr>
        </p:nvGraphicFramePr>
        <p:xfrm>
          <a:off x="893763" y="1447800"/>
          <a:ext cx="3524250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Equation" r:id="rId3" imgW="469800" imgH="317160" progId="Equation.DSMT4">
                  <p:embed/>
                </p:oleObj>
              </mc:Choice>
              <mc:Fallback>
                <p:oleObj name="Equation" r:id="rId3" imgW="4698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3763" y="1447800"/>
                        <a:ext cx="3524250" cy="238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842118"/>
              </p:ext>
            </p:extLst>
          </p:nvPr>
        </p:nvGraphicFramePr>
        <p:xfrm>
          <a:off x="5214938" y="2133600"/>
          <a:ext cx="3208337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Equation" r:id="rId5" imgW="545760" imgH="342720" progId="Equation.DSMT4">
                  <p:embed/>
                </p:oleObj>
              </mc:Choice>
              <mc:Fallback>
                <p:oleObj name="Equation" r:id="rId5" imgW="545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2133600"/>
                        <a:ext cx="3208337" cy="201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3763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SIMPLIFY</a:t>
            </a:r>
            <a:endParaRPr lang="en-US" sz="88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2400" y="1905000"/>
            <a:ext cx="2057400" cy="4191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Sometimes you can simplify in the calculator.</a:t>
            </a:r>
          </a:p>
          <a:p>
            <a:endParaRPr lang="en-US" sz="2400" dirty="0"/>
          </a:p>
          <a:p>
            <a:r>
              <a:rPr lang="en-US" sz="2400" dirty="0" smtClean="0"/>
              <a:t>KNOW how to do it by hand!!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/>
              <a:t>Change to a radical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/>
              <a:t>Prime Factor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/>
              <a:t>Bring out groups of the root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51416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SIMPLIFY</a:t>
            </a:r>
            <a:endParaRPr lang="en-US" sz="7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366310"/>
              </p:ext>
            </p:extLst>
          </p:nvPr>
        </p:nvGraphicFramePr>
        <p:xfrm>
          <a:off x="0" y="1600200"/>
          <a:ext cx="4487863" cy="1954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0" name="Equation" r:id="rId3" imgW="787320" imgH="342720" progId="Equation.DSMT4">
                  <p:embed/>
                </p:oleObj>
              </mc:Choice>
              <mc:Fallback>
                <p:oleObj name="Equation" r:id="rId3" imgW="78732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600200"/>
                        <a:ext cx="4487863" cy="19543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925603"/>
              </p:ext>
            </p:extLst>
          </p:nvPr>
        </p:nvGraphicFramePr>
        <p:xfrm>
          <a:off x="4500563" y="1752600"/>
          <a:ext cx="4178300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" name="Equation" r:id="rId5" imgW="711000" imgH="342720" progId="Equation.DSMT4">
                  <p:embed/>
                </p:oleObj>
              </mc:Choice>
              <mc:Fallback>
                <p:oleObj name="Equation" r:id="rId5" imgW="7110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752600"/>
                        <a:ext cx="4178300" cy="201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409042"/>
              </p:ext>
            </p:extLst>
          </p:nvPr>
        </p:nvGraphicFramePr>
        <p:xfrm>
          <a:off x="4730750" y="4191000"/>
          <a:ext cx="4064000" cy="210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Equation" r:id="rId7" imgW="342720" imgH="177480" progId="Equation.DSMT4">
                  <p:embed/>
                </p:oleObj>
              </mc:Choice>
              <mc:Fallback>
                <p:oleObj name="Equation" r:id="rId7" imgW="34272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0" y="4191000"/>
                        <a:ext cx="4064000" cy="210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1416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SIMPLIFY</a:t>
            </a:r>
            <a:endParaRPr lang="en-US" sz="7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038721"/>
              </p:ext>
            </p:extLst>
          </p:nvPr>
        </p:nvGraphicFramePr>
        <p:xfrm>
          <a:off x="76200" y="1600200"/>
          <a:ext cx="4156643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name="Equation" r:id="rId3" imgW="558720" imgH="317160" progId="Equation.DSMT4">
                  <p:embed/>
                </p:oleObj>
              </mc:Choice>
              <mc:Fallback>
                <p:oleObj name="Equation" r:id="rId3" imgW="5587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" y="1600200"/>
                        <a:ext cx="4156643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884418"/>
              </p:ext>
            </p:extLst>
          </p:nvPr>
        </p:nvGraphicFramePr>
        <p:xfrm>
          <a:off x="4268260" y="1752600"/>
          <a:ext cx="414866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Equation" r:id="rId5" imgW="622080" imgH="342720" progId="Equation.DSMT4">
                  <p:embed/>
                </p:oleObj>
              </mc:Choice>
              <mc:Fallback>
                <p:oleObj name="Equation" r:id="rId5" imgW="6220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260" y="1752600"/>
                        <a:ext cx="4148665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7290"/>
              </p:ext>
            </p:extLst>
          </p:nvPr>
        </p:nvGraphicFramePr>
        <p:xfrm>
          <a:off x="4572000" y="4343400"/>
          <a:ext cx="3911600" cy="210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4" name="Equation" r:id="rId7" imgW="330120" imgH="177480" progId="Equation.DSMT4">
                  <p:embed/>
                </p:oleObj>
              </mc:Choice>
              <mc:Fallback>
                <p:oleObj name="Equation" r:id="rId7" imgW="330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43400"/>
                        <a:ext cx="3911600" cy="210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743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SIMPLIFY</a:t>
            </a:r>
            <a:endParaRPr lang="en-US" sz="7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899854"/>
              </p:ext>
            </p:extLst>
          </p:nvPr>
        </p:nvGraphicFramePr>
        <p:xfrm>
          <a:off x="77787" y="1600200"/>
          <a:ext cx="4722813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" name="Equation" r:id="rId3" imgW="634680" imgH="317160" progId="Equation.DSMT4">
                  <p:embed/>
                </p:oleObj>
              </mc:Choice>
              <mc:Fallback>
                <p:oleObj name="Equation" r:id="rId3" imgW="6346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787" y="1600200"/>
                        <a:ext cx="4722813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433453"/>
              </p:ext>
            </p:extLst>
          </p:nvPr>
        </p:nvGraphicFramePr>
        <p:xfrm>
          <a:off x="4986338" y="2319338"/>
          <a:ext cx="347027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7" name="Equation" r:id="rId5" imgW="520560" imgH="241200" progId="Equation.DSMT4">
                  <p:embed/>
                </p:oleObj>
              </mc:Choice>
              <mc:Fallback>
                <p:oleObj name="Equation" r:id="rId5" imgW="520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6338" y="2319338"/>
                        <a:ext cx="347027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500188"/>
              </p:ext>
            </p:extLst>
          </p:nvPr>
        </p:nvGraphicFramePr>
        <p:xfrm>
          <a:off x="5022850" y="4343400"/>
          <a:ext cx="3009900" cy="210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8" name="Equation" r:id="rId7" imgW="253800" imgH="177480" progId="Equation.DSMT4">
                  <p:embed/>
                </p:oleObj>
              </mc:Choice>
              <mc:Fallback>
                <p:oleObj name="Equation" r:id="rId7" imgW="253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850" y="4343400"/>
                        <a:ext cx="3009900" cy="210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9310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SIMPLIFY</a:t>
            </a:r>
            <a:endParaRPr lang="en-US" sz="7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288679"/>
              </p:ext>
            </p:extLst>
          </p:nvPr>
        </p:nvGraphicFramePr>
        <p:xfrm>
          <a:off x="295275" y="1295400"/>
          <a:ext cx="4440238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1" name="Equation" r:id="rId4" imgW="596880" imgH="317160" progId="Equation.DSMT4">
                  <p:embed/>
                </p:oleObj>
              </mc:Choice>
              <mc:Fallback>
                <p:oleObj name="Equation" r:id="rId4" imgW="5968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5275" y="1295400"/>
                        <a:ext cx="4440238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888729"/>
              </p:ext>
            </p:extLst>
          </p:nvPr>
        </p:nvGraphicFramePr>
        <p:xfrm>
          <a:off x="5029200" y="1295400"/>
          <a:ext cx="3303768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2" name="Equation" r:id="rId6" imgW="660240" imgH="545760" progId="Equation.DSMT4">
                  <p:embed/>
                </p:oleObj>
              </mc:Choice>
              <mc:Fallback>
                <p:oleObj name="Equation" r:id="rId6" imgW="66024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295400"/>
                        <a:ext cx="3303768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258053"/>
              </p:ext>
            </p:extLst>
          </p:nvPr>
        </p:nvGraphicFramePr>
        <p:xfrm>
          <a:off x="5257800" y="3962400"/>
          <a:ext cx="2362200" cy="260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3" name="Equation" r:id="rId8" imgW="368280" imgH="406080" progId="Equation.DSMT4">
                  <p:embed/>
                </p:oleObj>
              </mc:Choice>
              <mc:Fallback>
                <p:oleObj name="Equation" r:id="rId8" imgW="3682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962400"/>
                        <a:ext cx="2362200" cy="260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5614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SIMPLIFY</a:t>
            </a:r>
            <a:endParaRPr lang="en-US" sz="72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488099"/>
              </p:ext>
            </p:extLst>
          </p:nvPr>
        </p:nvGraphicFramePr>
        <p:xfrm>
          <a:off x="249238" y="1295400"/>
          <a:ext cx="45339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5" name="Equation" r:id="rId3" imgW="609480" imgH="317160" progId="Equation.DSMT4">
                  <p:embed/>
                </p:oleObj>
              </mc:Choice>
              <mc:Fallback>
                <p:oleObj name="Equation" r:id="rId3" imgW="6094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9238" y="1295400"/>
                        <a:ext cx="4533900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54052"/>
              </p:ext>
            </p:extLst>
          </p:nvPr>
        </p:nvGraphicFramePr>
        <p:xfrm>
          <a:off x="5505450" y="1549400"/>
          <a:ext cx="2351088" cy="222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6" name="Equation" r:id="rId5" imgW="469800" imgH="444240" progId="Equation.DSMT4">
                  <p:embed/>
                </p:oleObj>
              </mc:Choice>
              <mc:Fallback>
                <p:oleObj name="Equation" r:id="rId5" imgW="4698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1549400"/>
                        <a:ext cx="2351088" cy="222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120726"/>
              </p:ext>
            </p:extLst>
          </p:nvPr>
        </p:nvGraphicFramePr>
        <p:xfrm>
          <a:off x="5543550" y="3962400"/>
          <a:ext cx="1790700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7" name="Equation" r:id="rId7" imgW="279360" imgH="406080" progId="Equation.DSMT4">
                  <p:embed/>
                </p:oleObj>
              </mc:Choice>
              <mc:Fallback>
                <p:oleObj name="Equation" r:id="rId7" imgW="2793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3962400"/>
                        <a:ext cx="1790700" cy="260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4710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76200"/>
            <a:ext cx="91440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92075" tIns="46038" rIns="92075" bIns="46038" anchor="ctr"/>
          <a:lstStyle/>
          <a:p>
            <a:r>
              <a:rPr kumimoji="1" lang="en-US" sz="4400" b="1" dirty="0" smtClean="0">
                <a:solidFill>
                  <a:schemeClr val="tx2"/>
                </a:solidFill>
              </a:rPr>
              <a:t>18. </a:t>
            </a:r>
            <a:r>
              <a:rPr lang="en-US" sz="4400" b="1" dirty="0"/>
              <a:t>The cube below has a volume of 343 cubic inches.  Find the length of an edge of the cube</a:t>
            </a:r>
            <a:r>
              <a:rPr lang="en-US" sz="4400" b="1" dirty="0" smtClean="0"/>
              <a:t>.</a:t>
            </a:r>
            <a:endParaRPr lang="en-US" sz="4400" b="1" dirty="0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6400800" y="2514600"/>
            <a:ext cx="2133600" cy="2057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121421"/>
              </p:ext>
            </p:extLst>
          </p:nvPr>
        </p:nvGraphicFramePr>
        <p:xfrm>
          <a:off x="304800" y="2970800"/>
          <a:ext cx="4708947" cy="1604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Equation" r:id="rId3" imgW="596880" imgH="203040" progId="Equation.DSMT4">
                  <p:embed/>
                </p:oleObj>
              </mc:Choice>
              <mc:Fallback>
                <p:oleObj name="Equation" r:id="rId3" imgW="59688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970800"/>
                        <a:ext cx="4708947" cy="1604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652124"/>
              </p:ext>
            </p:extLst>
          </p:nvPr>
        </p:nvGraphicFramePr>
        <p:xfrm>
          <a:off x="838200" y="4495800"/>
          <a:ext cx="4227763" cy="197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Equation" r:id="rId5" imgW="380880" imgH="177480" progId="Equation.DSMT4">
                  <p:embed/>
                </p:oleObj>
              </mc:Choice>
              <mc:Fallback>
                <p:oleObj name="Equation" r:id="rId5" imgW="38088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495800"/>
                        <a:ext cx="4227763" cy="197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9508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0886"/>
            <a:ext cx="9144000" cy="311331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/>
              <a:t>19. The volume of a basketball is approximately 448.9 cubic inches. </a:t>
            </a:r>
            <a:r>
              <a:rPr lang="en-US" b="1" dirty="0" smtClean="0"/>
              <a:t>Find </a:t>
            </a:r>
            <a:r>
              <a:rPr lang="en-US" b="1" dirty="0"/>
              <a:t>the </a:t>
            </a:r>
            <a:r>
              <a:rPr lang="en-US" b="1" dirty="0" smtClean="0"/>
              <a:t>radius of </a:t>
            </a:r>
            <a:r>
              <a:rPr lang="en-US" b="1" dirty="0"/>
              <a:t>the </a:t>
            </a:r>
            <a:r>
              <a:rPr lang="en-US" b="1" dirty="0" smtClean="0"/>
              <a:t>basketball</a:t>
            </a:r>
            <a:r>
              <a:rPr lang="en-US" b="1" dirty="0"/>
              <a:t> </a:t>
            </a:r>
            <a:r>
              <a:rPr lang="en-US" b="1" dirty="0" smtClean="0"/>
              <a:t>to the nearest tenth.</a:t>
            </a:r>
            <a:endParaRPr lang="en-US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237069"/>
              </p:ext>
            </p:extLst>
          </p:nvPr>
        </p:nvGraphicFramePr>
        <p:xfrm>
          <a:off x="228600" y="2895600"/>
          <a:ext cx="4514039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" name="Equation" r:id="rId3" imgW="927000" imgH="406080" progId="Equation.DSMT4">
                  <p:embed/>
                </p:oleObj>
              </mc:Choice>
              <mc:Fallback>
                <p:oleObj name="Equation" r:id="rId3" imgW="92700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95600"/>
                        <a:ext cx="4514039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448794"/>
              </p:ext>
            </p:extLst>
          </p:nvPr>
        </p:nvGraphicFramePr>
        <p:xfrm>
          <a:off x="685800" y="5334000"/>
          <a:ext cx="3981450" cy="1395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Equation" r:id="rId5" imgW="507960" imgH="177480" progId="Equation.DSMT4">
                  <p:embed/>
                </p:oleObj>
              </mc:Choice>
              <mc:Fallback>
                <p:oleObj name="Equation" r:id="rId5" imgW="50796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334000"/>
                        <a:ext cx="3981450" cy="13959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8074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8991600" cy="54864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35 -N</a:t>
            </a:r>
            <a:r>
              <a:rPr lang="en-US" sz="8800" b="1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8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8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Roots &amp; Rational Exponents</a:t>
            </a:r>
            <a:endParaRPr lang="en-US" sz="8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171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Parts of a radical</a:t>
            </a:r>
            <a:endParaRPr lang="en-US" b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2"/>
          </p:nvPr>
        </p:nvSpPr>
        <p:spPr>
          <a:xfrm>
            <a:off x="381000" y="4572000"/>
            <a:ext cx="8534400" cy="16002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ym typeface="Wingdings"/>
              </a:rPr>
              <a:t></a:t>
            </a:r>
            <a:r>
              <a:rPr lang="en-US" sz="4000" b="1" dirty="0" smtClean="0"/>
              <a:t>No number where the root is means it’s a square root (2)!!</a:t>
            </a:r>
            <a:endParaRPr lang="en-US" sz="40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667921"/>
              </p:ext>
            </p:extLst>
          </p:nvPr>
        </p:nvGraphicFramePr>
        <p:xfrm>
          <a:off x="0" y="1828800"/>
          <a:ext cx="9330267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3" imgW="965160" imgH="228600" progId="Equation.DSMT4">
                  <p:embed/>
                </p:oleObj>
              </mc:Choice>
              <mc:Fallback>
                <p:oleObj name="Equation" r:id="rId3" imgW="96516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28800"/>
                        <a:ext cx="9330267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437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Simplifying Radicals</a:t>
            </a:r>
            <a:endParaRPr lang="en-US" b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2"/>
          </p:nvPr>
        </p:nvSpPr>
        <p:spPr>
          <a:xfrm>
            <a:off x="622126" y="1752600"/>
            <a:ext cx="8293274" cy="2743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Break down the radicand in to prime factors.</a:t>
            </a:r>
          </a:p>
          <a:p>
            <a:r>
              <a:rPr lang="en-US" sz="3600" b="1" dirty="0" smtClean="0"/>
              <a:t>Bring out groups by the number of the root.</a:t>
            </a:r>
            <a:endParaRPr lang="en-US" sz="36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789180"/>
              </p:ext>
            </p:extLst>
          </p:nvPr>
        </p:nvGraphicFramePr>
        <p:xfrm>
          <a:off x="609600" y="4648200"/>
          <a:ext cx="77216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3" imgW="965160" imgH="228600" progId="Equation.DSMT4">
                  <p:embed/>
                </p:oleObj>
              </mc:Choice>
              <mc:Fallback>
                <p:oleObj name="Equation" r:id="rId3" imgW="965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648200"/>
                        <a:ext cx="772160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2058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  <a:solidFill>
            <a:schemeClr val="bg1"/>
          </a:solidFill>
        </p:spPr>
        <p:txBody>
          <a:bodyPr/>
          <a:lstStyle/>
          <a:p>
            <a:r>
              <a:rPr lang="en-US" sz="6000" b="1" dirty="0" smtClean="0">
                <a:latin typeface="Century Gothic" pitchFamily="34" charset="0"/>
              </a:rPr>
              <a:t>TI – 36X Pro</a:t>
            </a:r>
            <a:br>
              <a:rPr lang="en-US" sz="6000" b="1" dirty="0" smtClean="0">
                <a:latin typeface="Century Gothic" pitchFamily="34" charset="0"/>
              </a:rPr>
            </a:br>
            <a:r>
              <a:rPr lang="en-US" sz="6000" b="1" dirty="0">
                <a:latin typeface="Century Gothic" pitchFamily="34" charset="0"/>
              </a:rPr>
              <a:t>P</a:t>
            </a:r>
            <a:r>
              <a:rPr lang="en-US" sz="6000" b="1" dirty="0" smtClean="0">
                <a:latin typeface="Century Gothic" pitchFamily="34" charset="0"/>
              </a:rPr>
              <a:t>rime Factors for YOU</a:t>
            </a:r>
            <a:endParaRPr lang="en-US" sz="6000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60198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entury Gothic" pitchFamily="34" charset="0"/>
              </a:rPr>
              <a:t>Type in the number you need to prime factor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entury Gothic" pitchFamily="34" charset="0"/>
              </a:rPr>
              <a:t>Press </a:t>
            </a:r>
            <a:r>
              <a:rPr lang="en-US" sz="3600" b="1" dirty="0" smtClean="0">
                <a:latin typeface="Century Gothic" pitchFamily="34" charset="0"/>
              </a:rPr>
              <a:t>math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latin typeface="Century Gothic" pitchFamily="34" charset="0"/>
              </a:rPr>
              <a:t>Scroll down to the 4</a:t>
            </a:r>
            <a:r>
              <a:rPr lang="en-US" sz="3600" baseline="30000" dirty="0" smtClean="0">
                <a:latin typeface="Century Gothic" pitchFamily="34" charset="0"/>
              </a:rPr>
              <a:t>th</a:t>
            </a:r>
            <a:r>
              <a:rPr lang="en-US" sz="3600" dirty="0" smtClean="0">
                <a:latin typeface="Century Gothic" pitchFamily="34" charset="0"/>
              </a:rPr>
              <a:t> one </a:t>
            </a:r>
            <a:r>
              <a:rPr lang="en-US" sz="3600" b="1" dirty="0" err="1" smtClean="0">
                <a:latin typeface="Century Gothic" pitchFamily="34" charset="0"/>
              </a:rPr>
              <a:t>Pfactor</a:t>
            </a:r>
            <a:r>
              <a:rPr lang="en-US" sz="3600" b="1" dirty="0" smtClean="0">
                <a:latin typeface="Century Gothic" pitchFamily="34" charset="0"/>
              </a:rPr>
              <a:t> </a:t>
            </a:r>
            <a:r>
              <a:rPr lang="en-US" sz="3600" smtClean="0">
                <a:latin typeface="Century Gothic" pitchFamily="34" charset="0"/>
              </a:rPr>
              <a:t>and enter</a:t>
            </a:r>
            <a:endParaRPr lang="en-US" sz="3600" b="1" dirty="0">
              <a:latin typeface="Century Gothic" pitchFamily="34" charset="0"/>
            </a:endParaRPr>
          </a:p>
          <a:p>
            <a:pPr marL="400050" lvl="1" indent="0">
              <a:buNone/>
            </a:pPr>
            <a:endParaRPr lang="en-US" sz="3200" dirty="0" smtClean="0">
              <a:latin typeface="Century Gothic" pitchFamily="34" charset="0"/>
            </a:endParaRPr>
          </a:p>
          <a:p>
            <a:pPr marL="400050" lvl="1" indent="0">
              <a:buNone/>
            </a:pPr>
            <a:r>
              <a:rPr lang="en-US" sz="3200" i="1" dirty="0" smtClean="0">
                <a:latin typeface="Century Gothic" pitchFamily="34" charset="0"/>
              </a:rPr>
              <a:t>(or just press </a:t>
            </a:r>
            <a:r>
              <a:rPr lang="en-US" sz="3200" b="1" i="1" dirty="0" smtClean="0">
                <a:latin typeface="Century Gothic" pitchFamily="34" charset="0"/>
              </a:rPr>
              <a:t>math 4</a:t>
            </a:r>
            <a:r>
              <a:rPr lang="en-US" sz="3200" i="1" dirty="0" smtClean="0">
                <a:latin typeface="Century Gothic" pitchFamily="34" charset="0"/>
              </a:rPr>
              <a:t>)</a:t>
            </a:r>
            <a:endParaRPr lang="en-US" sz="3200" i="1" dirty="0">
              <a:latin typeface="Century Gothic" pitchFamily="34" charset="0"/>
            </a:endParaRPr>
          </a:p>
        </p:txBody>
      </p:sp>
      <p:pic>
        <p:nvPicPr>
          <p:cNvPr id="11266" name="Picture 2" descr="http://www.aubookstore.com/outerweb/product_images/012513-01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6" t="7553" r="24799" b="7137"/>
          <a:stretch/>
        </p:blipFill>
        <p:spPr bwMode="auto">
          <a:xfrm>
            <a:off x="6400800" y="1958519"/>
            <a:ext cx="2743200" cy="489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ine Callout 1 3"/>
          <p:cNvSpPr/>
          <p:nvPr/>
        </p:nvSpPr>
        <p:spPr>
          <a:xfrm>
            <a:off x="7262446" y="4214446"/>
            <a:ext cx="381000" cy="228600"/>
          </a:xfrm>
          <a:prstGeom prst="borderCallout1">
            <a:avLst>
              <a:gd name="adj1" fmla="val 18750"/>
              <a:gd name="adj2" fmla="val -8333"/>
              <a:gd name="adj3" fmla="val -213546"/>
              <a:gd name="adj4" fmla="val -1070912"/>
            </a:avLst>
          </a:prstGeom>
          <a:noFill/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673308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Simplify</a:t>
            </a:r>
            <a:endParaRPr lang="en-US" sz="5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743241"/>
              </p:ext>
            </p:extLst>
          </p:nvPr>
        </p:nvGraphicFramePr>
        <p:xfrm>
          <a:off x="-85725" y="1557338"/>
          <a:ext cx="4040188" cy="163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Equation" r:id="rId3" imgW="596880" imgH="241200" progId="Equation.DSMT4">
                  <p:embed/>
                </p:oleObj>
              </mc:Choice>
              <mc:Fallback>
                <p:oleObj name="Equation" r:id="rId3" imgW="596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85725" y="1557338"/>
                        <a:ext cx="4040188" cy="163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957355"/>
              </p:ext>
            </p:extLst>
          </p:nvPr>
        </p:nvGraphicFramePr>
        <p:xfrm>
          <a:off x="1158875" y="3276600"/>
          <a:ext cx="734536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5" imgW="1612800" imgH="228600" progId="Equation.DSMT4">
                  <p:embed/>
                </p:oleObj>
              </mc:Choice>
              <mc:Fallback>
                <p:oleObj name="Equation" r:id="rId5" imgW="16128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3276600"/>
                        <a:ext cx="7345363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201044"/>
              </p:ext>
            </p:extLst>
          </p:nvPr>
        </p:nvGraphicFramePr>
        <p:xfrm>
          <a:off x="1143000" y="4572000"/>
          <a:ext cx="4265349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7" imgW="457200" imgH="228600" progId="Equation.DSMT4">
                  <p:embed/>
                </p:oleObj>
              </mc:Choice>
              <mc:Fallback>
                <p:oleObj name="Equation" r:id="rId7" imgW="4572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72000"/>
                        <a:ext cx="4265349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321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Simplify</a:t>
            </a:r>
            <a:endParaRPr lang="en-US" sz="5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86884"/>
              </p:ext>
            </p:extLst>
          </p:nvPr>
        </p:nvGraphicFramePr>
        <p:xfrm>
          <a:off x="73025" y="1514475"/>
          <a:ext cx="4727575" cy="171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3" imgW="698400" imgH="253800" progId="Equation.DSMT4">
                  <p:embed/>
                </p:oleObj>
              </mc:Choice>
              <mc:Fallback>
                <p:oleObj name="Equation" r:id="rId3" imgW="698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025" y="1514475"/>
                        <a:ext cx="4727575" cy="171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76278"/>
              </p:ext>
            </p:extLst>
          </p:nvPr>
        </p:nvGraphicFramePr>
        <p:xfrm>
          <a:off x="1425575" y="3276600"/>
          <a:ext cx="7159625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Equation" r:id="rId5" imgW="1384200" imgH="241200" progId="Equation.DSMT4">
                  <p:embed/>
                </p:oleObj>
              </mc:Choice>
              <mc:Fallback>
                <p:oleObj name="Equation" r:id="rId5" imgW="1384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575" y="3276600"/>
                        <a:ext cx="7159625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227811"/>
              </p:ext>
            </p:extLst>
          </p:nvPr>
        </p:nvGraphicFramePr>
        <p:xfrm>
          <a:off x="1092200" y="4851400"/>
          <a:ext cx="3148013" cy="163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7" imgW="342720" imgH="177480" progId="Equation.DSMT4">
                  <p:embed/>
                </p:oleObj>
              </mc:Choice>
              <mc:Fallback>
                <p:oleObj name="Equation" r:id="rId7" imgW="342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4851400"/>
                        <a:ext cx="3148013" cy="163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2335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Simplify</a:t>
            </a:r>
            <a:endParaRPr lang="en-US" sz="54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340426"/>
              </p:ext>
            </p:extLst>
          </p:nvPr>
        </p:nvGraphicFramePr>
        <p:xfrm>
          <a:off x="533400" y="1524000"/>
          <a:ext cx="4727575" cy="171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3" imgW="698400" imgH="253800" progId="Equation.DSMT4">
                  <p:embed/>
                </p:oleObj>
              </mc:Choice>
              <mc:Fallback>
                <p:oleObj name="Equation" r:id="rId3" imgW="698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524000"/>
                        <a:ext cx="4727575" cy="1719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398946"/>
              </p:ext>
            </p:extLst>
          </p:nvPr>
        </p:nvGraphicFramePr>
        <p:xfrm>
          <a:off x="271462" y="3429000"/>
          <a:ext cx="849153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5" imgW="2603160" imgH="228600" progId="Equation.DSMT4">
                  <p:embed/>
                </p:oleObj>
              </mc:Choice>
              <mc:Fallback>
                <p:oleObj name="Equation" r:id="rId5" imgW="2603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" y="3429000"/>
                        <a:ext cx="8491538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21404"/>
              </p:ext>
            </p:extLst>
          </p:nvPr>
        </p:nvGraphicFramePr>
        <p:xfrm>
          <a:off x="1498600" y="4495800"/>
          <a:ext cx="5584825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7" imgW="698400" imgH="241200" progId="Equation.DSMT4">
                  <p:embed/>
                </p:oleObj>
              </mc:Choice>
              <mc:Fallback>
                <p:oleObj name="Equation" r:id="rId7" imgW="698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4495800"/>
                        <a:ext cx="5584825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2335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fault Design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257</Words>
  <Application>Microsoft Macintosh PowerPoint</Application>
  <PresentationFormat>On-screen Show (4:3)</PresentationFormat>
  <Paragraphs>51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iRespondGraphMaster</vt:lpstr>
      <vt:lpstr>Median</vt:lpstr>
      <vt:lpstr>2_Default Design</vt:lpstr>
      <vt:lpstr>Equation</vt:lpstr>
      <vt:lpstr>Warm up</vt:lpstr>
      <vt:lpstr>Questions over HW?</vt:lpstr>
      <vt:lpstr>Day 35 -Nth Roots &amp; Rational Exponents</vt:lpstr>
      <vt:lpstr>Parts of a radical</vt:lpstr>
      <vt:lpstr>Simplifying Radicals</vt:lpstr>
      <vt:lpstr>TI – 36X Pro Prime Factors for YOU</vt:lpstr>
      <vt:lpstr>Simplify</vt:lpstr>
      <vt:lpstr>Simplify</vt:lpstr>
      <vt:lpstr>Simplify</vt:lpstr>
      <vt:lpstr>Simplify</vt:lpstr>
      <vt:lpstr>Rewriting a Radical to have a Rational Exponent</vt:lpstr>
      <vt:lpstr>Rewriting Radicals to Rational Exponents</vt:lpstr>
      <vt:lpstr>Rewrite with a Rational Exponent</vt:lpstr>
      <vt:lpstr>Rewrite with a Rational Exponent</vt:lpstr>
      <vt:lpstr>Rewrite with a Rational Exponent</vt:lpstr>
      <vt:lpstr>Rewrite with a Rational Exponent</vt:lpstr>
      <vt:lpstr>Rewrite with a Rational Exponent</vt:lpstr>
      <vt:lpstr>Rewriting Rational Exponents to Radicals</vt:lpstr>
      <vt:lpstr>Rewrite with a Rational Exponent (don’t evaluate)</vt:lpstr>
      <vt:lpstr>Rewrite with a Rational Exponent (don’t evaluate)</vt:lpstr>
      <vt:lpstr>Rewrite with a Rational Exponent (don’t evaluate)</vt:lpstr>
      <vt:lpstr>SIMPLIFY</vt:lpstr>
      <vt:lpstr>SIMPLIFY</vt:lpstr>
      <vt:lpstr>SIMPLIFY</vt:lpstr>
      <vt:lpstr>SIMPLIFY</vt:lpstr>
      <vt:lpstr>SIMPLIFY</vt:lpstr>
      <vt:lpstr>SIMPLIFY</vt:lpstr>
      <vt:lpstr>PowerPoint Presentation</vt:lpstr>
      <vt:lpstr>19. The volume of a basketball is approximately 448.9 cubic inches. Find the radius of the basketball to the nearest tenth.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Emily Freeman</dc:creator>
  <cp:lastModifiedBy>Rukayat Giwa</cp:lastModifiedBy>
  <cp:revision>27</cp:revision>
  <cp:lastPrinted>2013-09-20T20:34:56Z</cp:lastPrinted>
  <dcterms:created xsi:type="dcterms:W3CDTF">2013-09-20T17:21:10Z</dcterms:created>
  <dcterms:modified xsi:type="dcterms:W3CDTF">2015-01-20T16:47:32Z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