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887" r:id="rId2"/>
    <p:sldMasterId id="2147483989" r:id="rId3"/>
  </p:sldMasterIdLst>
  <p:sldIdLst>
    <p:sldId id="323" r:id="rId4"/>
    <p:sldId id="333" r:id="rId5"/>
    <p:sldId id="350" r:id="rId6"/>
    <p:sldId id="349" r:id="rId7"/>
    <p:sldId id="345" r:id="rId8"/>
    <p:sldId id="346" r:id="rId9"/>
    <p:sldId id="347" r:id="rId10"/>
    <p:sldId id="348" r:id="rId11"/>
    <p:sldId id="324" r:id="rId12"/>
    <p:sldId id="325" r:id="rId13"/>
    <p:sldId id="326" r:id="rId14"/>
    <p:sldId id="327" r:id="rId15"/>
    <p:sldId id="328" r:id="rId16"/>
    <p:sldId id="329" r:id="rId17"/>
    <p:sldId id="331" r:id="rId18"/>
    <p:sldId id="332" r:id="rId19"/>
    <p:sldId id="334" r:id="rId20"/>
    <p:sldId id="336" r:id="rId21"/>
    <p:sldId id="337" r:id="rId22"/>
    <p:sldId id="342" r:id="rId23"/>
    <p:sldId id="344" r:id="rId24"/>
    <p:sldId id="34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66"/>
    <a:srgbClr val="FFFF66"/>
    <a:srgbClr val="FF3300"/>
    <a:srgbClr val="5F5F5F"/>
    <a:srgbClr val="969696"/>
    <a:srgbClr val="EAEAE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595" autoAdjust="0"/>
  </p:normalViewPr>
  <p:slideViewPr>
    <p:cSldViewPr>
      <p:cViewPr>
        <p:scale>
          <a:sx n="50" d="100"/>
          <a:sy n="50" d="100"/>
        </p:scale>
        <p:origin x="-172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4E80-596E-42EF-AB8E-14E6145E5A1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4BDB-70DA-4C99-BEE4-BB5E18DE7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24C6-52C5-41A7-8963-F4164DAE499F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74F4-9E71-404F-AA8C-BB5D6F65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0394-CD07-496B-96A3-C336BDD8A867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D584-2196-4BC6-B078-B22B413C4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942BA2-ED78-429A-8571-347191966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2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DC2F-CB87-403B-A37F-D0860AFE198A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8ADB-0682-4788-81A1-3F54D05BA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947E-5153-4E49-B034-ABF41DA00126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9165-1869-487E-9C41-5762CB3BC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6951-019E-448B-87BD-B41D33E6E2BD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9E43-E112-4FA8-B8CB-158EC91E5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2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59BC-33F4-4489-AA4C-24DE30F4CC0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0E4D-70A7-4444-BE3E-07B702B37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979B-0EFD-4A99-B9BA-E60CA64E9921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C27C-DE83-49C8-9875-8F89BFFB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3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3B072-9240-408C-9E9A-F65BE906585D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70C6-A54D-4E3D-8472-A93207F76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E27A-0D2C-4284-9C81-0CD629B2519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4535-F935-4F01-9D0E-37659BADD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AB59-A402-4470-86B1-78A808746488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704B-BEE0-4EE7-9047-E6882894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F2C8-49D7-49C0-9B07-1189F68E0A18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42D4-FE41-471C-8D36-CB888BA7D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BA54-C42B-42FB-AE6A-209DAD39077A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F4E5-5CB7-4421-B177-83AE6CD4B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0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B03D-17E0-44C7-902D-D3CC84739A8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83A9-9D01-4796-B101-60570FD65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4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C4C6-7043-447B-9A68-B4B9052D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7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AB59-A402-4470-86B1-78A808746488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704B-BEE0-4EE7-9047-E6882894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6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7E8DF-FE3A-4801-BCD4-3665F2AA2B54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F95A-DCFF-46DB-82AB-C2EFAC510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0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133B3-E865-4114-965B-32FAD5F777E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7592-F5FD-4EB4-BCCD-2FD57DCC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1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4FD5-7697-419F-B439-2B3D8CD397E9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9460-C74F-4DE7-BF70-C5EA6F8D3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14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E2F1-13AA-40CE-B736-A856259C60F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7751-EA31-4F4F-873E-297D02C6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16D60-E903-46F3-979B-617E6A2CA20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D9E6-8729-4937-AFA1-C5FA182A2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0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E8DF-FE3A-4801-BCD4-3665F2AA2B54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F95A-DCFF-46DB-82AB-C2EFAC510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0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A426-88C6-4D3A-9EC0-32AFCEAF607D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4173-C6D2-486D-8279-D8495CA4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83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9F81-ED2F-4A4C-8B7E-88726C48DE27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6ADD-8B91-4325-A422-695D46F7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2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24C6-52C5-41A7-8963-F4164DAE499F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74F4-9E71-404F-AA8C-BB5D6F65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1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70394-CD07-496B-96A3-C336BDD8A867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D584-2196-4BC6-B078-B22B413C4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93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942BA2-ED78-429A-8571-347191966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2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33B3-E865-4114-965B-32FAD5F777E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7592-F5FD-4EB4-BCCD-2FD57DCC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4FD5-7697-419F-B439-2B3D8CD397E9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9460-C74F-4DE7-BF70-C5EA6F8D3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1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E2F1-13AA-40CE-B736-A856259C60F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7751-EA31-4F4F-873E-297D02C6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6D60-E903-46F3-979B-617E6A2CA20E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D9E6-8729-4937-AFA1-C5FA182A2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2A426-88C6-4D3A-9EC0-32AFCEAF607D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4173-C6D2-486D-8279-D8495CA4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9F81-ED2F-4A4C-8B7E-88726C48DE27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6ADD-8B91-4325-A422-695D46F7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E11FE5-CE9A-43F4-B14C-8C127EFEF192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D12F62-EF70-41F2-A0D2-9D27D04EB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Warm-up</a:t>
            </a:r>
          </a:p>
        </p:txBody>
      </p:sp>
      <p:sp>
        <p:nvSpPr>
          <p:cNvPr id="28675" name="Rectangle 17"/>
          <p:cNvSpPr>
            <a:spLocks noChangeArrowheads="1"/>
          </p:cNvSpPr>
          <p:nvPr/>
        </p:nvSpPr>
        <p:spPr bwMode="auto">
          <a:xfrm>
            <a:off x="0" y="306070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8676" name="Rectangle 19"/>
          <p:cNvSpPr>
            <a:spLocks noChangeArrowheads="1"/>
          </p:cNvSpPr>
          <p:nvPr/>
        </p:nvSpPr>
        <p:spPr bwMode="auto">
          <a:xfrm>
            <a:off x="0" y="306070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8677" name="TextBox 1"/>
          <p:cNvSpPr txBox="1">
            <a:spLocks noChangeArrowheads="1"/>
          </p:cNvSpPr>
          <p:nvPr/>
        </p:nvSpPr>
        <p:spPr bwMode="auto">
          <a:xfrm>
            <a:off x="184150" y="457200"/>
            <a:ext cx="794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latin typeface="+mj-lt"/>
              </a:rPr>
              <a:t>Simplify.</a:t>
            </a:r>
            <a:endParaRPr lang="en-US" sz="3200" b="1" dirty="0">
              <a:latin typeface="+mj-lt"/>
            </a:endParaRPr>
          </a:p>
        </p:txBody>
      </p:sp>
      <p:graphicFrame>
        <p:nvGraphicFramePr>
          <p:cNvPr id="266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97962"/>
              </p:ext>
            </p:extLst>
          </p:nvPr>
        </p:nvGraphicFramePr>
        <p:xfrm>
          <a:off x="33337" y="1101725"/>
          <a:ext cx="6748463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3" imgW="1536480" imgH="1218960" progId="Equation.DSMT4">
                  <p:embed/>
                </p:oleObj>
              </mc:Choice>
              <mc:Fallback>
                <p:oleObj name="Equation" r:id="rId3" imgW="1536480" imgH="1218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" y="1101725"/>
                        <a:ext cx="6748463" cy="535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29103"/>
              </p:ext>
            </p:extLst>
          </p:nvPr>
        </p:nvGraphicFramePr>
        <p:xfrm>
          <a:off x="1905000" y="1143000"/>
          <a:ext cx="1473200" cy="79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1143000"/>
                        <a:ext cx="1473200" cy="797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812264"/>
              </p:ext>
            </p:extLst>
          </p:nvPr>
        </p:nvGraphicFramePr>
        <p:xfrm>
          <a:off x="6781800" y="2356617"/>
          <a:ext cx="2058988" cy="70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7" imgW="520560" imgH="177480" progId="Equation.DSMT4">
                  <p:embed/>
                </p:oleObj>
              </mc:Choice>
              <mc:Fallback>
                <p:oleObj name="Equation" r:id="rId7" imgW="5205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356617"/>
                        <a:ext cx="2058988" cy="704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42311"/>
              </p:ext>
            </p:extLst>
          </p:nvPr>
        </p:nvGraphicFramePr>
        <p:xfrm>
          <a:off x="5638800" y="3657600"/>
          <a:ext cx="2855912" cy="741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tion" r:id="rId9" imgW="685800" imgH="177480" progId="Equation.DSMT4">
                  <p:embed/>
                </p:oleObj>
              </mc:Choice>
              <mc:Fallback>
                <p:oleObj name="Equation" r:id="rId9" imgW="6858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2855912" cy="741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66738"/>
              </p:ext>
            </p:extLst>
          </p:nvPr>
        </p:nvGraphicFramePr>
        <p:xfrm>
          <a:off x="3276600" y="4883150"/>
          <a:ext cx="222564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" name="Equation" r:id="rId11" imgW="596880" imgH="406080" progId="Equation.DSMT4">
                  <p:embed/>
                </p:oleObj>
              </mc:Choice>
              <mc:Fallback>
                <p:oleObj name="Equation" r:id="rId11" imgW="5968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83150"/>
                        <a:ext cx="2225642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2.</a:t>
            </a:r>
          </a:p>
        </p:txBody>
      </p:sp>
      <p:graphicFrame>
        <p:nvGraphicFramePr>
          <p:cNvPr id="334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824561"/>
              </p:ext>
            </p:extLst>
          </p:nvPr>
        </p:nvGraphicFramePr>
        <p:xfrm>
          <a:off x="182562" y="762000"/>
          <a:ext cx="8199438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3" imgW="990360" imgH="317160" progId="Equation.DSMT4">
                  <p:embed/>
                </p:oleObj>
              </mc:Choice>
              <mc:Fallback>
                <p:oleObj name="Equation" r:id="rId3" imgW="990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" y="762000"/>
                        <a:ext cx="8199438" cy="263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86230"/>
              </p:ext>
            </p:extLst>
          </p:nvPr>
        </p:nvGraphicFramePr>
        <p:xfrm>
          <a:off x="3048000" y="3657600"/>
          <a:ext cx="60420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6042025" cy="205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4991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3.</a:t>
            </a:r>
          </a:p>
        </p:txBody>
      </p:sp>
      <p:graphicFrame>
        <p:nvGraphicFramePr>
          <p:cNvPr id="335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5063"/>
              </p:ext>
            </p:extLst>
          </p:nvPr>
        </p:nvGraphicFramePr>
        <p:xfrm>
          <a:off x="609600" y="1181100"/>
          <a:ext cx="76009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3" imgW="927000" imgH="190440" progId="Equation.DSMT4">
                  <p:embed/>
                </p:oleObj>
              </mc:Choice>
              <mc:Fallback>
                <p:oleObj name="Equation" r:id="rId3" imgW="927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81100"/>
                        <a:ext cx="76009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77888"/>
              </p:ext>
            </p:extLst>
          </p:nvPr>
        </p:nvGraphicFramePr>
        <p:xfrm>
          <a:off x="4876800" y="3048000"/>
          <a:ext cx="3702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0"/>
                        <a:ext cx="3702050" cy="20574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8173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4.</a:t>
            </a:r>
          </a:p>
        </p:txBody>
      </p:sp>
      <p:graphicFrame>
        <p:nvGraphicFramePr>
          <p:cNvPr id="3368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61915"/>
              </p:ext>
            </p:extLst>
          </p:nvPr>
        </p:nvGraphicFramePr>
        <p:xfrm>
          <a:off x="1146175" y="1916113"/>
          <a:ext cx="280987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916113"/>
                        <a:ext cx="2809875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550482"/>
              </p:ext>
            </p:extLst>
          </p:nvPr>
        </p:nvGraphicFramePr>
        <p:xfrm>
          <a:off x="3902075" y="1192213"/>
          <a:ext cx="3373438" cy="409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5" imgW="355320" imgH="431640" progId="Equation.DSMT4">
                  <p:embed/>
                </p:oleObj>
              </mc:Choice>
              <mc:Fallback>
                <p:oleObj name="Equation" r:id="rId5" imgW="355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192213"/>
                        <a:ext cx="3373438" cy="40941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4393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5.</a:t>
            </a:r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39562"/>
              </p:ext>
            </p:extLst>
          </p:nvPr>
        </p:nvGraphicFramePr>
        <p:xfrm>
          <a:off x="609600" y="1066800"/>
          <a:ext cx="6332538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6332538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465254"/>
              </p:ext>
            </p:extLst>
          </p:nvPr>
        </p:nvGraphicFramePr>
        <p:xfrm>
          <a:off x="3810000" y="2895600"/>
          <a:ext cx="4994275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5" imgW="634680" imgH="406080" progId="Equation.DSMT4">
                  <p:embed/>
                </p:oleObj>
              </mc:Choice>
              <mc:Fallback>
                <p:oleObj name="Equation" r:id="rId5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4994275" cy="31924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298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6.</a:t>
            </a:r>
          </a:p>
        </p:txBody>
      </p:sp>
      <p:graphicFrame>
        <p:nvGraphicFramePr>
          <p:cNvPr id="338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240460"/>
              </p:ext>
            </p:extLst>
          </p:nvPr>
        </p:nvGraphicFramePr>
        <p:xfrm>
          <a:off x="355600" y="1397000"/>
          <a:ext cx="41656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3" imgW="520560" imgH="431640" progId="Equation.DSMT4">
                  <p:embed/>
                </p:oleObj>
              </mc:Choice>
              <mc:Fallback>
                <p:oleObj name="Equation" r:id="rId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397000"/>
                        <a:ext cx="4165600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233778"/>
              </p:ext>
            </p:extLst>
          </p:nvPr>
        </p:nvGraphicFramePr>
        <p:xfrm>
          <a:off x="4724399" y="1600200"/>
          <a:ext cx="36611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5" imgW="419040" imgH="419040" progId="Equation.DSMT4">
                  <p:embed/>
                </p:oleObj>
              </mc:Choice>
              <mc:Fallback>
                <p:oleObj name="Equation" r:id="rId5" imgW="419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399" y="1600200"/>
                        <a:ext cx="3661125" cy="3657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5272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7.</a:t>
            </a:r>
            <a:endParaRPr lang="en-US" dirty="0"/>
          </a:p>
        </p:txBody>
      </p:sp>
      <p:graphicFrame>
        <p:nvGraphicFramePr>
          <p:cNvPr id="3409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154506"/>
              </p:ext>
            </p:extLst>
          </p:nvPr>
        </p:nvGraphicFramePr>
        <p:xfrm>
          <a:off x="152400" y="1219200"/>
          <a:ext cx="263706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Equation" r:id="rId3" imgW="253800" imgH="419040" progId="Equation.DSMT4">
                  <p:embed/>
                </p:oleObj>
              </mc:Choice>
              <mc:Fallback>
                <p:oleObj name="Equation" r:id="rId3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263706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808867"/>
              </p:ext>
            </p:extLst>
          </p:nvPr>
        </p:nvGraphicFramePr>
        <p:xfrm>
          <a:off x="3657600" y="2209800"/>
          <a:ext cx="4188509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tion" r:id="rId5" imgW="304560" imgH="190440" progId="Equation.DSMT4">
                  <p:embed/>
                </p:oleObj>
              </mc:Choice>
              <mc:Fallback>
                <p:oleObj name="Equation" r:id="rId5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4188509" cy="26225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8924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8.</a:t>
            </a:r>
            <a:endParaRPr lang="en-US" dirty="0"/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674674"/>
              </p:ext>
            </p:extLst>
          </p:nvPr>
        </p:nvGraphicFramePr>
        <p:xfrm>
          <a:off x="228600" y="1600200"/>
          <a:ext cx="4211264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533160" imgH="444240" progId="Equation.DSMT4">
                  <p:embed/>
                </p:oleObj>
              </mc:Choice>
              <mc:Fallback>
                <p:oleObj name="Equation" r:id="rId3" imgW="533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4211264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726729"/>
              </p:ext>
            </p:extLst>
          </p:nvPr>
        </p:nvGraphicFramePr>
        <p:xfrm>
          <a:off x="4691063" y="1697038"/>
          <a:ext cx="4098925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5" imgW="469800" imgH="431640" progId="Equation.DSMT4">
                  <p:embed/>
                </p:oleObj>
              </mc:Choice>
              <mc:Fallback>
                <p:oleObj name="Equation" r:id="rId5" imgW="469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1697038"/>
                        <a:ext cx="4098925" cy="3768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2638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9.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912315"/>
              </p:ext>
            </p:extLst>
          </p:nvPr>
        </p:nvGraphicFramePr>
        <p:xfrm>
          <a:off x="787400" y="1549400"/>
          <a:ext cx="3225800" cy="38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3" imgW="406080" imgH="482400" progId="Equation.DSMT4">
                  <p:embed/>
                </p:oleObj>
              </mc:Choice>
              <mc:Fallback>
                <p:oleObj name="Equation" r:id="rId3" imgW="406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549400"/>
                        <a:ext cx="3225800" cy="383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4171462"/>
              </p:ext>
            </p:extLst>
          </p:nvPr>
        </p:nvGraphicFramePr>
        <p:xfrm>
          <a:off x="4267200" y="2122488"/>
          <a:ext cx="3554413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5" imgW="253800" imgH="177480" progId="Equation.DSMT4">
                  <p:embed/>
                </p:oleObj>
              </mc:Choice>
              <mc:Fallback>
                <p:oleObj name="Equation" r:id="rId5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122488"/>
                        <a:ext cx="3554413" cy="248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0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1139825"/>
          </a:xfrm>
        </p:spPr>
        <p:txBody>
          <a:bodyPr/>
          <a:lstStyle/>
          <a:p>
            <a:pPr algn="l"/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>10.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0151"/>
              </p:ext>
            </p:extLst>
          </p:nvPr>
        </p:nvGraphicFramePr>
        <p:xfrm>
          <a:off x="152400" y="1752600"/>
          <a:ext cx="621823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621823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9401046"/>
              </p:ext>
            </p:extLst>
          </p:nvPr>
        </p:nvGraphicFramePr>
        <p:xfrm>
          <a:off x="4038600" y="3657600"/>
          <a:ext cx="483134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5" imgW="495000" imgH="203040" progId="Equation.DSMT4">
                  <p:embed/>
                </p:oleObj>
              </mc:Choice>
              <mc:Fallback>
                <p:oleObj name="Equation" r:id="rId5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57600"/>
                        <a:ext cx="483134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0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11.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172383"/>
              </p:ext>
            </p:extLst>
          </p:nvPr>
        </p:nvGraphicFramePr>
        <p:xfrm>
          <a:off x="0" y="1600200"/>
          <a:ext cx="7162800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3" imgW="1079280" imgH="317160" progId="Equation.DSMT4">
                  <p:embed/>
                </p:oleObj>
              </mc:Choice>
              <mc:Fallback>
                <p:oleObj name="Equation" r:id="rId3" imgW="1079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7162800" cy="210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0563833"/>
              </p:ext>
            </p:extLst>
          </p:nvPr>
        </p:nvGraphicFramePr>
        <p:xfrm>
          <a:off x="3657600" y="4129088"/>
          <a:ext cx="525462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29088"/>
                        <a:ext cx="5254625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8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71800"/>
          </a:xfrm>
          <a:solidFill>
            <a:srgbClr val="0033CC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Questions over HW?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3" y="37641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12.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91352"/>
              </p:ext>
            </p:extLst>
          </p:nvPr>
        </p:nvGraphicFramePr>
        <p:xfrm>
          <a:off x="76200" y="1482725"/>
          <a:ext cx="42941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3" imgW="647640" imgH="520560" progId="Equation.DSMT4">
                  <p:embed/>
                </p:oleObj>
              </mc:Choice>
              <mc:Fallback>
                <p:oleObj name="Equation" r:id="rId3" imgW="6476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82725"/>
                        <a:ext cx="42941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4442053"/>
              </p:ext>
            </p:extLst>
          </p:nvPr>
        </p:nvGraphicFramePr>
        <p:xfrm>
          <a:off x="4800600" y="2138363"/>
          <a:ext cx="4013200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Equation" r:id="rId5" imgW="647640" imgH="419040" progId="Equation.DSMT4">
                  <p:embed/>
                </p:oleObj>
              </mc:Choice>
              <mc:Fallback>
                <p:oleObj name="Equation" r:id="rId5" imgW="647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8363"/>
                        <a:ext cx="4013200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4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3" y="37641"/>
            <a:ext cx="8229600" cy="1139825"/>
          </a:xfrm>
        </p:spPr>
        <p:txBody>
          <a:bodyPr/>
          <a:lstStyle/>
          <a:p>
            <a:pPr algn="l"/>
            <a:r>
              <a:rPr lang="en-US" dirty="0"/>
              <a:t>Simplify</a:t>
            </a:r>
            <a:br>
              <a:rPr lang="en-US" dirty="0"/>
            </a:br>
            <a:r>
              <a:rPr lang="en-US" dirty="0" smtClean="0"/>
              <a:t>13.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72744"/>
              </p:ext>
            </p:extLst>
          </p:nvPr>
        </p:nvGraphicFramePr>
        <p:xfrm>
          <a:off x="111125" y="1817688"/>
          <a:ext cx="4125913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622080" imgH="419040" progId="Equation.DSMT4">
                  <p:embed/>
                </p:oleObj>
              </mc:Choice>
              <mc:Fallback>
                <p:oleObj name="Equation" r:id="rId3" imgW="622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1817688"/>
                        <a:ext cx="4125913" cy="277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2796641"/>
              </p:ext>
            </p:extLst>
          </p:nvPr>
        </p:nvGraphicFramePr>
        <p:xfrm>
          <a:off x="4640967" y="1524000"/>
          <a:ext cx="3969633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482400" imgH="419040" progId="Equation.DSMT4">
                  <p:embed/>
                </p:oleObj>
              </mc:Choice>
              <mc:Fallback>
                <p:oleObj name="Equation" r:id="rId5" imgW="482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967" y="1524000"/>
                        <a:ext cx="3969633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rgbClr val="FFFF00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Worksheet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286000"/>
            <a:ext cx="64770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Come get your answers checked after completing: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1 – 8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then 9 – 15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finally 16 – 20 </a:t>
            </a:r>
            <a:endParaRPr lang="en-US" sz="3600" b="1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F0066"/>
                </a:solidFill>
              </a:rPr>
              <a:t>Your answers will contain only POSITIVE exponents!</a:t>
            </a:r>
            <a:endParaRPr lang="en-US" sz="2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67000"/>
          </a:xfr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Skills Check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495800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9600" b="1" dirty="0" smtClean="0"/>
              <a:t>Review Exponent Rules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8519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Multiplying: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>
                <a:solidFill>
                  <a:srgbClr val="0033CC"/>
                </a:solidFill>
              </a:rPr>
              <a:t>ADD exponents</a:t>
            </a:r>
            <a:endParaRPr lang="en-US" sz="66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868871"/>
              </p:ext>
            </p:extLst>
          </p:nvPr>
        </p:nvGraphicFramePr>
        <p:xfrm>
          <a:off x="152400" y="2971800"/>
          <a:ext cx="501904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482400" imgH="190440" progId="Equation.DSMT4">
                  <p:embed/>
                </p:oleObj>
              </mc:Choice>
              <mc:Fallback>
                <p:oleObj name="Equation" r:id="rId3" imgW="482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971800"/>
                        <a:ext cx="501904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425058"/>
              </p:ext>
            </p:extLst>
          </p:nvPr>
        </p:nvGraphicFramePr>
        <p:xfrm>
          <a:off x="4876800" y="3048000"/>
          <a:ext cx="3567112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5" imgW="342720" imgH="190440" progId="Equation.DSMT4">
                  <p:embed/>
                </p:oleObj>
              </mc:Choice>
              <mc:Fallback>
                <p:oleObj name="Equation" r:id="rId5" imgW="34272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0"/>
                        <a:ext cx="3567112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43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Power to a Power: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>
                <a:solidFill>
                  <a:srgbClr val="0033CC"/>
                </a:solidFill>
              </a:rPr>
              <a:t>MULTIPLY exponents</a:t>
            </a:r>
            <a:endParaRPr lang="en-US" sz="66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395571"/>
              </p:ext>
            </p:extLst>
          </p:nvPr>
        </p:nvGraphicFramePr>
        <p:xfrm>
          <a:off x="-60324" y="2514601"/>
          <a:ext cx="415506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3" imgW="596880" imgH="317160" progId="Equation.DSMT4">
                  <p:embed/>
                </p:oleObj>
              </mc:Choice>
              <mc:Fallback>
                <p:oleObj name="Equation" r:id="rId3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0324" y="2514601"/>
                        <a:ext cx="415506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425729"/>
              </p:ext>
            </p:extLst>
          </p:nvPr>
        </p:nvGraphicFramePr>
        <p:xfrm>
          <a:off x="4267200" y="2895600"/>
          <a:ext cx="4796769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4796769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95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Division: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>
                <a:solidFill>
                  <a:srgbClr val="0033CC"/>
                </a:solidFill>
              </a:rPr>
              <a:t>SUBTRACT exponents </a:t>
            </a:r>
            <a:r>
              <a:rPr lang="en-US" sz="4000" b="1" dirty="0" smtClean="0">
                <a:solidFill>
                  <a:srgbClr val="0033CC"/>
                </a:solidFill>
              </a:rPr>
              <a:t>– leftovers go where the higher exponent was</a:t>
            </a:r>
            <a:endParaRPr lang="en-US" sz="40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837497"/>
              </p:ext>
            </p:extLst>
          </p:nvPr>
        </p:nvGraphicFramePr>
        <p:xfrm>
          <a:off x="457200" y="3048000"/>
          <a:ext cx="2828925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406080" imgH="444240" progId="Equation.DSMT4">
                  <p:embed/>
                </p:oleObj>
              </mc:Choice>
              <mc:Fallback>
                <p:oleObj name="Equation" r:id="rId3" imgW="406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048000"/>
                        <a:ext cx="2828925" cy="309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164275"/>
              </p:ext>
            </p:extLst>
          </p:nvPr>
        </p:nvGraphicFramePr>
        <p:xfrm>
          <a:off x="4884738" y="2908300"/>
          <a:ext cx="27987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355320" imgH="419040" progId="Equation.DSMT4">
                  <p:embed/>
                </p:oleObj>
              </mc:Choice>
              <mc:Fallback>
                <p:oleObj name="Equation" r:id="rId5" imgW="355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2908300"/>
                        <a:ext cx="27987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71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95600"/>
          </a:xfrm>
        </p:spPr>
        <p:txBody>
          <a:bodyPr/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Negative Exponents: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5400" b="1" dirty="0" smtClean="0">
                <a:solidFill>
                  <a:srgbClr val="0033CC"/>
                </a:solidFill>
              </a:rPr>
              <a:t>MOVE it to the other part of the fraction </a:t>
            </a:r>
            <a:r>
              <a:rPr lang="en-US" sz="3200" b="1" i="1" dirty="0" smtClean="0">
                <a:solidFill>
                  <a:srgbClr val="0033CC"/>
                </a:solidFill>
              </a:rPr>
              <a:t>&amp; it’s no longer negative</a:t>
            </a:r>
            <a:endParaRPr lang="en-US" sz="1800" b="1" i="1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49559"/>
              </p:ext>
            </p:extLst>
          </p:nvPr>
        </p:nvGraphicFramePr>
        <p:xfrm>
          <a:off x="-28575" y="3798888"/>
          <a:ext cx="3802063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8575" y="3798888"/>
                        <a:ext cx="3802063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167817"/>
              </p:ext>
            </p:extLst>
          </p:nvPr>
        </p:nvGraphicFramePr>
        <p:xfrm>
          <a:off x="4235450" y="2908300"/>
          <a:ext cx="4097338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5" imgW="520560" imgH="419040" progId="Equation.DSMT4">
                  <p:embed/>
                </p:oleObj>
              </mc:Choice>
              <mc:Fallback>
                <p:oleObj name="Equation" r:id="rId5" imgW="520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2908300"/>
                        <a:ext cx="4097338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57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pPr algn="l"/>
            <a:r>
              <a:rPr lang="en-US"/>
              <a:t>Simplify</a:t>
            </a:r>
            <a:br>
              <a:rPr lang="en-US"/>
            </a:br>
            <a:r>
              <a:rPr lang="en-US"/>
              <a:t>1.</a:t>
            </a:r>
          </a:p>
        </p:txBody>
      </p:sp>
      <p:graphicFrame>
        <p:nvGraphicFramePr>
          <p:cNvPr id="333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369747"/>
              </p:ext>
            </p:extLst>
          </p:nvPr>
        </p:nvGraphicFramePr>
        <p:xfrm>
          <a:off x="157163" y="990600"/>
          <a:ext cx="5176837" cy="313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3" imgW="482400" imgH="291960" progId="Equation.DSMT4">
                  <p:embed/>
                </p:oleObj>
              </mc:Choice>
              <mc:Fallback>
                <p:oleObj name="Equation" r:id="rId3" imgW="4824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990600"/>
                        <a:ext cx="5176837" cy="313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777496"/>
              </p:ext>
            </p:extLst>
          </p:nvPr>
        </p:nvGraphicFramePr>
        <p:xfrm>
          <a:off x="4510088" y="3048000"/>
          <a:ext cx="45704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3048000"/>
                        <a:ext cx="4570412" cy="2286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1995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63</Words>
  <Application>Microsoft Office PowerPoint</Application>
  <PresentationFormat>On-screen Show (4:3)</PresentationFormat>
  <Paragraphs>28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Custom Design</vt:lpstr>
      <vt:lpstr>iRespondGraphMaster</vt:lpstr>
      <vt:lpstr>iRespondQuestionMaster</vt:lpstr>
      <vt:lpstr>Equation</vt:lpstr>
      <vt:lpstr>Warm-up</vt:lpstr>
      <vt:lpstr>Questions over HW?</vt:lpstr>
      <vt:lpstr>Skills Check</vt:lpstr>
      <vt:lpstr>Review Exponent Rules</vt:lpstr>
      <vt:lpstr>1. Multiplying: ADD exponents</vt:lpstr>
      <vt:lpstr>2. Power to a Power: MULTIPLY exponents</vt:lpstr>
      <vt:lpstr>3. Division: SUBTRACT exponents – leftovers go where the higher exponent was</vt:lpstr>
      <vt:lpstr>4. Negative Exponents: MOVE it to the other part of the fraction &amp; it’s no longer negative</vt:lpstr>
      <vt:lpstr>Simplify 1.</vt:lpstr>
      <vt:lpstr>Simplify 2.</vt:lpstr>
      <vt:lpstr>Simplify 3.</vt:lpstr>
      <vt:lpstr>Simplify 4.</vt:lpstr>
      <vt:lpstr>Simplify 5.</vt:lpstr>
      <vt:lpstr>Simplify 6.</vt:lpstr>
      <vt:lpstr>Simplify 7.</vt:lpstr>
      <vt:lpstr>Simplify 8.</vt:lpstr>
      <vt:lpstr>Simplify 9.</vt:lpstr>
      <vt:lpstr>Simplify 10.</vt:lpstr>
      <vt:lpstr>Simplify 11.</vt:lpstr>
      <vt:lpstr>Simplify 12.</vt:lpstr>
      <vt:lpstr>Simplify 13.</vt:lpstr>
      <vt:lpstr>Practice Worksheet</vt:lpstr>
    </vt:vector>
  </TitlesOfParts>
  <Company>Escambia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 rules</dc:title>
  <dc:creator>Emily Freeman</dc:creator>
  <cp:lastModifiedBy>Emily Freeman</cp:lastModifiedBy>
  <cp:revision>109</cp:revision>
  <dcterms:created xsi:type="dcterms:W3CDTF">2004-02-23T19:52:22Z</dcterms:created>
  <dcterms:modified xsi:type="dcterms:W3CDTF">2014-01-10T18:42:36Z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